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408" r:id="rId16"/>
    <p:sldId id="40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410" r:id="rId28"/>
    <p:sldId id="411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404" r:id="rId56"/>
    <p:sldId id="412" r:id="rId57"/>
    <p:sldId id="406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B3EA6-6EC0-433E-AA59-3E8431E5A780}" v="107" dt="2023-09-18T21:05:46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 Soares" userId="7603a09221c10297" providerId="LiveId" clId="{D19B3EA6-6EC0-433E-AA59-3E8431E5A780}"/>
    <pc:docChg chg="undo custSel addSld delSld modSld sldOrd modMainMaster">
      <pc:chgData name="Diogo Soares" userId="7603a09221c10297" providerId="LiveId" clId="{D19B3EA6-6EC0-433E-AA59-3E8431E5A780}" dt="2023-09-18T22:20:10.558" v="1459" actId="20577"/>
      <pc:docMkLst>
        <pc:docMk/>
      </pc:docMkLst>
      <pc:sldChg chg="modSp mod">
        <pc:chgData name="Diogo Soares" userId="7603a09221c10297" providerId="LiveId" clId="{D19B3EA6-6EC0-433E-AA59-3E8431E5A780}" dt="2023-09-18T21:01:40.927" v="1127" actId="20577"/>
        <pc:sldMkLst>
          <pc:docMk/>
          <pc:sldMk cId="0" sldId="404"/>
        </pc:sldMkLst>
        <pc:spChg chg="mod">
          <ac:chgData name="Diogo Soares" userId="7603a09221c10297" providerId="LiveId" clId="{D19B3EA6-6EC0-433E-AA59-3E8431E5A780}" dt="2023-09-18T21:01:40.927" v="1127" actId="20577"/>
          <ac:spMkLst>
            <pc:docMk/>
            <pc:sldMk cId="0" sldId="404"/>
            <ac:spMk id="1688" creationId="{00000000-0000-0000-0000-000000000000}"/>
          </ac:spMkLst>
        </pc:spChg>
      </pc:sldChg>
      <pc:sldChg chg="addSp delSp modSp add del mod">
        <pc:chgData name="Diogo Soares" userId="7603a09221c10297" providerId="LiveId" clId="{D19B3EA6-6EC0-433E-AA59-3E8431E5A780}" dt="2023-09-18T20:14:41.728" v="336" actId="47"/>
        <pc:sldMkLst>
          <pc:docMk/>
          <pc:sldMk cId="2905253695" sldId="407"/>
        </pc:sldMkLst>
        <pc:spChg chg="add mod">
          <ac:chgData name="Diogo Soares" userId="7603a09221c10297" providerId="LiveId" clId="{D19B3EA6-6EC0-433E-AA59-3E8431E5A780}" dt="2023-09-18T20:08:17.614" v="28" actId="20577"/>
          <ac:spMkLst>
            <pc:docMk/>
            <pc:sldMk cId="2905253695" sldId="407"/>
            <ac:spMk id="4" creationId="{9D8353CF-E473-83B8-62DA-9A3EE1A0E419}"/>
          </ac:spMkLst>
        </pc:spChg>
        <pc:spChg chg="add mod">
          <ac:chgData name="Diogo Soares" userId="7603a09221c10297" providerId="LiveId" clId="{D19B3EA6-6EC0-433E-AA59-3E8431E5A780}" dt="2023-09-18T20:09:16.272" v="32" actId="14100"/>
          <ac:spMkLst>
            <pc:docMk/>
            <pc:sldMk cId="2905253695" sldId="407"/>
            <ac:spMk id="5" creationId="{3A1AD8C5-020F-7771-9FC0-0D789DCF0096}"/>
          </ac:spMkLst>
        </pc:spChg>
        <pc:spChg chg="add mod">
          <ac:chgData name="Diogo Soares" userId="7603a09221c10297" providerId="LiveId" clId="{D19B3EA6-6EC0-433E-AA59-3E8431E5A780}" dt="2023-09-18T20:09:22.793" v="34" actId="1076"/>
          <ac:spMkLst>
            <pc:docMk/>
            <pc:sldMk cId="2905253695" sldId="407"/>
            <ac:spMk id="6" creationId="{53ADF556-1F1C-D2A8-351C-51721C755FBD}"/>
          </ac:spMkLst>
        </pc:spChg>
        <pc:spChg chg="del">
          <ac:chgData name="Diogo Soares" userId="7603a09221c10297" providerId="LiveId" clId="{D19B3EA6-6EC0-433E-AA59-3E8431E5A780}" dt="2023-09-18T20:11:43.335" v="52" actId="478"/>
          <ac:spMkLst>
            <pc:docMk/>
            <pc:sldMk cId="2905253695" sldId="407"/>
            <ac:spMk id="204" creationId="{00000000-0000-0000-0000-000000000000}"/>
          </ac:spMkLst>
        </pc:spChg>
        <pc:spChg chg="mod">
          <ac:chgData name="Diogo Soares" userId="7603a09221c10297" providerId="LiveId" clId="{D19B3EA6-6EC0-433E-AA59-3E8431E5A780}" dt="2023-09-18T20:13:04.559" v="213" actId="14100"/>
          <ac:spMkLst>
            <pc:docMk/>
            <pc:sldMk cId="2905253695" sldId="407"/>
            <ac:spMk id="205" creationId="{00000000-0000-0000-0000-000000000000}"/>
          </ac:spMkLst>
        </pc:spChg>
        <pc:spChg chg="del">
          <ac:chgData name="Diogo Soares" userId="7603a09221c10297" providerId="LiveId" clId="{D19B3EA6-6EC0-433E-AA59-3E8431E5A780}" dt="2023-09-18T20:11:40.758" v="51" actId="478"/>
          <ac:spMkLst>
            <pc:docMk/>
            <pc:sldMk cId="2905253695" sldId="407"/>
            <ac:spMk id="206" creationId="{00000000-0000-0000-0000-000000000000}"/>
          </ac:spMkLst>
        </pc:spChg>
        <pc:picChg chg="add">
          <ac:chgData name="Diogo Soares" userId="7603a09221c10297" providerId="LiveId" clId="{D19B3EA6-6EC0-433E-AA59-3E8431E5A780}" dt="2023-09-18T20:07:52.182" v="2" actId="22"/>
          <ac:picMkLst>
            <pc:docMk/>
            <pc:sldMk cId="2905253695" sldId="407"/>
            <ac:picMk id="3" creationId="{D94187AE-E1AB-4A43-EEFB-0191CFB431A9}"/>
          </ac:picMkLst>
        </pc:picChg>
        <pc:picChg chg="del">
          <ac:chgData name="Diogo Soares" userId="7603a09221c10297" providerId="LiveId" clId="{D19B3EA6-6EC0-433E-AA59-3E8431E5A780}" dt="2023-09-18T20:07:51.020" v="1" actId="478"/>
          <ac:picMkLst>
            <pc:docMk/>
            <pc:sldMk cId="2905253695" sldId="407"/>
            <ac:picMk id="203" creationId="{00000000-0000-0000-0000-000000000000}"/>
          </ac:picMkLst>
        </pc:picChg>
      </pc:sldChg>
      <pc:sldChg chg="modSp add mod ord">
        <pc:chgData name="Diogo Soares" userId="7603a09221c10297" providerId="LiveId" clId="{D19B3EA6-6EC0-433E-AA59-3E8431E5A780}" dt="2023-09-18T20:14:36.032" v="335"/>
        <pc:sldMkLst>
          <pc:docMk/>
          <pc:sldMk cId="3498239317" sldId="408"/>
        </pc:sldMkLst>
        <pc:spChg chg="mod">
          <ac:chgData name="Diogo Soares" userId="7603a09221c10297" providerId="LiveId" clId="{D19B3EA6-6EC0-433E-AA59-3E8431E5A780}" dt="2023-09-18T20:14:31.397" v="333" actId="207"/>
          <ac:spMkLst>
            <pc:docMk/>
            <pc:sldMk cId="3498239317" sldId="408"/>
            <ac:spMk id="205" creationId="{00000000-0000-0000-0000-000000000000}"/>
          </ac:spMkLst>
        </pc:spChg>
      </pc:sldChg>
      <pc:sldChg chg="modSp add mod">
        <pc:chgData name="Diogo Soares" userId="7603a09221c10297" providerId="LiveId" clId="{D19B3EA6-6EC0-433E-AA59-3E8431E5A780}" dt="2023-09-18T20:21:24.488" v="620" actId="14100"/>
        <pc:sldMkLst>
          <pc:docMk/>
          <pc:sldMk cId="4166146380" sldId="409"/>
        </pc:sldMkLst>
        <pc:spChg chg="mod">
          <ac:chgData name="Diogo Soares" userId="7603a09221c10297" providerId="LiveId" clId="{D19B3EA6-6EC0-433E-AA59-3E8431E5A780}" dt="2023-09-18T20:21:24.488" v="620" actId="14100"/>
          <ac:spMkLst>
            <pc:docMk/>
            <pc:sldMk cId="4166146380" sldId="409"/>
            <ac:spMk id="205" creationId="{00000000-0000-0000-0000-000000000000}"/>
          </ac:spMkLst>
        </pc:spChg>
      </pc:sldChg>
      <pc:sldChg chg="addSp delSp modSp add mod">
        <pc:chgData name="Diogo Soares" userId="7603a09221c10297" providerId="LiveId" clId="{D19B3EA6-6EC0-433E-AA59-3E8431E5A780}" dt="2023-09-18T20:34:26.299" v="650" actId="20577"/>
        <pc:sldMkLst>
          <pc:docMk/>
          <pc:sldMk cId="2296867427" sldId="410"/>
        </pc:sldMkLst>
        <pc:spChg chg="add del mod">
          <ac:chgData name="Diogo Soares" userId="7603a09221c10297" providerId="LiveId" clId="{D19B3EA6-6EC0-433E-AA59-3E8431E5A780}" dt="2023-09-18T20:34:19.223" v="625" actId="478"/>
          <ac:spMkLst>
            <pc:docMk/>
            <pc:sldMk cId="2296867427" sldId="410"/>
            <ac:spMk id="3" creationId="{8E2C1D6E-DB0F-43C2-4D46-7DCC8100D342}"/>
          </ac:spMkLst>
        </pc:spChg>
        <pc:spChg chg="mod">
          <ac:chgData name="Diogo Soares" userId="7603a09221c10297" providerId="LiveId" clId="{D19B3EA6-6EC0-433E-AA59-3E8431E5A780}" dt="2023-09-18T20:34:26.299" v="650" actId="20577"/>
          <ac:spMkLst>
            <pc:docMk/>
            <pc:sldMk cId="2296867427" sldId="410"/>
            <ac:spMk id="300" creationId="{00000000-0000-0000-0000-000000000000}"/>
          </ac:spMkLst>
        </pc:spChg>
        <pc:spChg chg="del mod">
          <ac:chgData name="Diogo Soares" userId="7603a09221c10297" providerId="LiveId" clId="{D19B3EA6-6EC0-433E-AA59-3E8431E5A780}" dt="2023-09-18T20:34:15.023" v="624" actId="478"/>
          <ac:spMkLst>
            <pc:docMk/>
            <pc:sldMk cId="2296867427" sldId="410"/>
            <ac:spMk id="301" creationId="{00000000-0000-0000-0000-000000000000}"/>
          </ac:spMkLst>
        </pc:spChg>
      </pc:sldChg>
      <pc:sldChg chg="addSp delSp modSp add mod">
        <pc:chgData name="Diogo Soares" userId="7603a09221c10297" providerId="LiveId" clId="{D19B3EA6-6EC0-433E-AA59-3E8431E5A780}" dt="2023-09-18T20:52:50.460" v="1116" actId="20577"/>
        <pc:sldMkLst>
          <pc:docMk/>
          <pc:sldMk cId="4222881507" sldId="411"/>
        </pc:sldMkLst>
        <pc:spChg chg="mod">
          <ac:chgData name="Diogo Soares" userId="7603a09221c10297" providerId="LiveId" clId="{D19B3EA6-6EC0-433E-AA59-3E8431E5A780}" dt="2023-09-18T20:34:56.301" v="714" actId="20577"/>
          <ac:spMkLst>
            <pc:docMk/>
            <pc:sldMk cId="4222881507" sldId="411"/>
            <ac:spMk id="291" creationId="{00000000-0000-0000-0000-000000000000}"/>
          </ac:spMkLst>
        </pc:spChg>
        <pc:spChg chg="mod">
          <ac:chgData name="Diogo Soares" userId="7603a09221c10297" providerId="LiveId" clId="{D19B3EA6-6EC0-433E-AA59-3E8431E5A780}" dt="2023-09-18T20:52:50.460" v="1116" actId="20577"/>
          <ac:spMkLst>
            <pc:docMk/>
            <pc:sldMk cId="4222881507" sldId="411"/>
            <ac:spMk id="292" creationId="{00000000-0000-0000-0000-000000000000}"/>
          </ac:spMkLst>
        </pc:spChg>
        <pc:picChg chg="add mod">
          <ac:chgData name="Diogo Soares" userId="7603a09221c10297" providerId="LiveId" clId="{D19B3EA6-6EC0-433E-AA59-3E8431E5A780}" dt="2023-09-18T20:52:13.064" v="1001" actId="14100"/>
          <ac:picMkLst>
            <pc:docMk/>
            <pc:sldMk cId="4222881507" sldId="411"/>
            <ac:picMk id="3" creationId="{6145B08F-A414-66C0-FDA2-8887F31BF248}"/>
          </ac:picMkLst>
        </pc:picChg>
        <pc:picChg chg="del">
          <ac:chgData name="Diogo Soares" userId="7603a09221c10297" providerId="LiveId" clId="{D19B3EA6-6EC0-433E-AA59-3E8431E5A780}" dt="2023-09-18T20:52:04.627" v="998" actId="478"/>
          <ac:picMkLst>
            <pc:docMk/>
            <pc:sldMk cId="4222881507" sldId="411"/>
            <ac:picMk id="293" creationId="{00000000-0000-0000-0000-000000000000}"/>
          </ac:picMkLst>
        </pc:picChg>
        <pc:picChg chg="del">
          <ac:chgData name="Diogo Soares" userId="7603a09221c10297" providerId="LiveId" clId="{D19B3EA6-6EC0-433E-AA59-3E8431E5A780}" dt="2023-09-18T20:34:36.446" v="655" actId="478"/>
          <ac:picMkLst>
            <pc:docMk/>
            <pc:sldMk cId="4222881507" sldId="411"/>
            <ac:picMk id="294" creationId="{00000000-0000-0000-0000-000000000000}"/>
          </ac:picMkLst>
        </pc:picChg>
      </pc:sldChg>
      <pc:sldChg chg="addSp delSp modSp add mod delAnim">
        <pc:chgData name="Diogo Soares" userId="7603a09221c10297" providerId="LiveId" clId="{D19B3EA6-6EC0-433E-AA59-3E8431E5A780}" dt="2023-09-18T21:05:46.620" v="1458" actId="14100"/>
        <pc:sldMkLst>
          <pc:docMk/>
          <pc:sldMk cId="144103345" sldId="412"/>
        </pc:sldMkLst>
        <pc:spChg chg="mod">
          <ac:chgData name="Diogo Soares" userId="7603a09221c10297" providerId="LiveId" clId="{D19B3EA6-6EC0-433E-AA59-3E8431E5A780}" dt="2023-09-18T21:02:26.407" v="1140" actId="20577"/>
          <ac:spMkLst>
            <pc:docMk/>
            <pc:sldMk cId="144103345" sldId="412"/>
            <ac:spMk id="584" creationId="{00000000-0000-0000-0000-000000000000}"/>
          </ac:spMkLst>
        </pc:spChg>
        <pc:spChg chg="mod">
          <ac:chgData name="Diogo Soares" userId="7603a09221c10297" providerId="LiveId" clId="{D19B3EA6-6EC0-433E-AA59-3E8431E5A780}" dt="2023-09-18T21:04:08.095" v="1360" actId="20577"/>
          <ac:spMkLst>
            <pc:docMk/>
            <pc:sldMk cId="144103345" sldId="412"/>
            <ac:spMk id="585" creationId="{00000000-0000-0000-0000-000000000000}"/>
          </ac:spMkLst>
        </pc:spChg>
        <pc:spChg chg="mod">
          <ac:chgData name="Diogo Soares" userId="7603a09221c10297" providerId="LiveId" clId="{D19B3EA6-6EC0-433E-AA59-3E8431E5A780}" dt="2023-09-18T21:04:54.097" v="1441" actId="20577"/>
          <ac:spMkLst>
            <pc:docMk/>
            <pc:sldMk cId="144103345" sldId="412"/>
            <ac:spMk id="589" creationId="{00000000-0000-0000-0000-000000000000}"/>
          </ac:spMkLst>
        </pc:spChg>
        <pc:spChg chg="mod">
          <ac:chgData name="Diogo Soares" userId="7603a09221c10297" providerId="LiveId" clId="{D19B3EA6-6EC0-433E-AA59-3E8431E5A780}" dt="2023-09-18T21:05:24.473" v="1454" actId="20577"/>
          <ac:spMkLst>
            <pc:docMk/>
            <pc:sldMk cId="144103345" sldId="412"/>
            <ac:spMk id="591" creationId="{00000000-0000-0000-0000-000000000000}"/>
          </ac:spMkLst>
        </pc:spChg>
        <pc:picChg chg="del">
          <ac:chgData name="Diogo Soares" userId="7603a09221c10297" providerId="LiveId" clId="{D19B3EA6-6EC0-433E-AA59-3E8431E5A780}" dt="2023-09-18T21:02:28.636" v="1141" actId="478"/>
          <ac:picMkLst>
            <pc:docMk/>
            <pc:sldMk cId="144103345" sldId="412"/>
            <ac:picMk id="587" creationId="{00000000-0000-0000-0000-000000000000}"/>
          </ac:picMkLst>
        </pc:picChg>
        <pc:picChg chg="del">
          <ac:chgData name="Diogo Soares" userId="7603a09221c10297" providerId="LiveId" clId="{D19B3EA6-6EC0-433E-AA59-3E8431E5A780}" dt="2023-09-18T21:02:30.518" v="1142" actId="478"/>
          <ac:picMkLst>
            <pc:docMk/>
            <pc:sldMk cId="144103345" sldId="412"/>
            <ac:picMk id="588" creationId="{00000000-0000-0000-0000-000000000000}"/>
          </ac:picMkLst>
        </pc:picChg>
        <pc:picChg chg="del">
          <ac:chgData name="Diogo Soares" userId="7603a09221c10297" providerId="LiveId" clId="{D19B3EA6-6EC0-433E-AA59-3E8431E5A780}" dt="2023-09-18T21:02:32.436" v="1143" actId="478"/>
          <ac:picMkLst>
            <pc:docMk/>
            <pc:sldMk cId="144103345" sldId="412"/>
            <ac:picMk id="590" creationId="{00000000-0000-0000-0000-000000000000}"/>
          </ac:picMkLst>
        </pc:picChg>
        <pc:picChg chg="add mod">
          <ac:chgData name="Diogo Soares" userId="7603a09221c10297" providerId="LiveId" clId="{D19B3EA6-6EC0-433E-AA59-3E8431E5A780}" dt="2023-09-18T21:05:46.620" v="1458" actId="14100"/>
          <ac:picMkLst>
            <pc:docMk/>
            <pc:sldMk cId="144103345" sldId="412"/>
            <ac:picMk id="1026" creationId="{FEC1BB91-6E89-2F7C-6A7F-16A527188253}"/>
          </ac:picMkLst>
        </pc:picChg>
      </pc:sldChg>
      <pc:sldChg chg="add del">
        <pc:chgData name="Diogo Soares" userId="7603a09221c10297" providerId="LiveId" clId="{D19B3EA6-6EC0-433E-AA59-3E8431E5A780}" dt="2023-09-18T20:52:54.391" v="1117" actId="47"/>
        <pc:sldMkLst>
          <pc:docMk/>
          <pc:sldMk cId="3454139760" sldId="412"/>
        </pc:sldMkLst>
      </pc:sldChg>
      <pc:sldMasterChg chg="modSldLayout">
        <pc:chgData name="Diogo Soares" userId="7603a09221c10297" providerId="LiveId" clId="{D19B3EA6-6EC0-433E-AA59-3E8431E5A780}" dt="2023-09-18T22:20:10.558" v="1459" actId="20577"/>
        <pc:sldMasterMkLst>
          <pc:docMk/>
          <pc:sldMasterMk cId="0" sldId="2147483659"/>
        </pc:sldMasterMkLst>
        <pc:sldLayoutChg chg="modSp mod">
          <pc:chgData name="Diogo Soares" userId="7603a09221c10297" providerId="LiveId" clId="{D19B3EA6-6EC0-433E-AA59-3E8431E5A780}" dt="2023-09-18T22:20:10.558" v="1459" actId="20577"/>
          <pc:sldLayoutMkLst>
            <pc:docMk/>
            <pc:sldMasterMk cId="0" sldId="2147483659"/>
            <pc:sldLayoutMk cId="0" sldId="2147483648"/>
          </pc:sldLayoutMkLst>
          <pc:spChg chg="mod">
            <ac:chgData name="Diogo Soares" userId="7603a09221c10297" providerId="LiveId" clId="{D19B3EA6-6EC0-433E-AA59-3E8431E5A780}" dt="2023-09-18T22:20:10.558" v="1459" actId="20577"/>
            <ac:spMkLst>
              <pc:docMk/>
              <pc:sldMasterMk cId="0" sldId="2147483659"/>
              <pc:sldLayoutMk cId="0" sldId="2147483648"/>
              <ac:spMk id="1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43d3c581f_2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43d3c581f_2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46e75bc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46e75bc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46e75bc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46e75bc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46e75bc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46e75bc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46e75bc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46e75bc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46e75bcd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46e75bcd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46e75bcd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46e75bcd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835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46e75bcd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46e75bcd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863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46e75bcd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46e75bcd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d5e366db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d5e366db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46e75bcd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46e75bcd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daaedda24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daaedda24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46e75bcd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46e75bcd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6e75bcd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46e75bcd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46e75bcd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46e75bcd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46e75bcd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46e75bcd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6e75bcd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46e75bcd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46e75bcd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46e75bcd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46e75bcd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46e75bcd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46e75bcd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46e75bcd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376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46e75bcd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46e75bcd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741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46e75bcd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46e75bcd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3da8be2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3da8be2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6a0adc8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6a0adc8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6a0adc86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6a0adc86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6a0adc86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6a0adc86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6a0adc86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6a0adc86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6a0adc86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6a0adc86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6a0adc86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6a0adc86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6a0adc86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6a0adc86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6a0adc86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6a0adc86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6a0adc86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6a0adc86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6a0adc863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6a0adc863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3da8be2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3da8be2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d5e366db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8d5e366db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419a9444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419a9444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6a0adc86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6a0adc86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419a9444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419a9444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419a9444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419a9444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19a9444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419a9444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19a9444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19a9444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419a9444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419a9444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2a711104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2a711104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a2a711104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a2a711104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3da8be2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3da8be2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2a711104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a2a711104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c86fafce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c86fafce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2a71110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2a71110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2a71110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2a71110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419a9444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419a9444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adaab0f414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adaab0f414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2a71110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2a71110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359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adaab0f414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adaab0f414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3da8be20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3da8be20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c59cd006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c59cd006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c59cd006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c59cd006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c59cd006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c59cd006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ogosm/android_class_IArTES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mailto:diogosoaresm@ufam.edu.br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/>
        </p:nvSpPr>
        <p:spPr>
          <a:xfrm>
            <a:off x="419100" y="205051"/>
            <a:ext cx="64611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454F5B"/>
                </a:solidFill>
              </a:rPr>
              <a:t>Universidade Federal do Amazonas</a:t>
            </a:r>
            <a:endParaRPr sz="1500" dirty="0">
              <a:solidFill>
                <a:srgbClr val="454F5B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454F5B"/>
                </a:solidFill>
              </a:rPr>
              <a:t>Instituto de Computação</a:t>
            </a:r>
            <a:endParaRPr sz="1500" dirty="0">
              <a:solidFill>
                <a:srgbClr val="454F5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454F5B"/>
                </a:solidFill>
              </a:rPr>
              <a:t>IArTES - </a:t>
            </a:r>
            <a:r>
              <a:rPr lang="pt-BR" sz="1500" dirty="0">
                <a:solidFill>
                  <a:srgbClr val="454F5B"/>
                </a:solidFill>
              </a:rPr>
              <a:t>Especialização em IA para Engenharia de Testes de Software</a:t>
            </a:r>
            <a:endParaRPr sz="1500" dirty="0">
              <a:solidFill>
                <a:srgbClr val="454F5B"/>
              </a:solidFill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59674" y="307036"/>
            <a:ext cx="1900427" cy="9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4022703" y="1943089"/>
            <a:ext cx="1188600" cy="1188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114300" y="4691075"/>
            <a:ext cx="4214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54F5B"/>
                </a:solidFill>
              </a:rPr>
              <a:t>Github: </a:t>
            </a:r>
            <a:r>
              <a:rPr lang="pt-BR" dirty="0">
                <a:solidFill>
                  <a:srgbClr val="454F5B"/>
                </a:solidFill>
                <a:hlinkClick r:id="rId3"/>
              </a:rPr>
              <a:t>github.com/</a:t>
            </a:r>
            <a:r>
              <a:rPr lang="pt-BR" dirty="0" err="1">
                <a:solidFill>
                  <a:srgbClr val="454F5B"/>
                </a:solidFill>
                <a:hlinkClick r:id="rId3"/>
              </a:rPr>
              <a:t>diogosm</a:t>
            </a:r>
            <a:r>
              <a:rPr lang="pt-BR" dirty="0">
                <a:solidFill>
                  <a:srgbClr val="454F5B"/>
                </a:solidFill>
                <a:hlinkClick r:id="rId3"/>
              </a:rPr>
              <a:t>/</a:t>
            </a:r>
            <a:r>
              <a:rPr lang="pt-BR" dirty="0" err="1">
                <a:solidFill>
                  <a:srgbClr val="454F5B"/>
                </a:solidFill>
                <a:hlinkClick r:id="rId3"/>
              </a:rPr>
              <a:t>android_class_IArTES</a:t>
            </a:r>
            <a:r>
              <a:rPr lang="en" dirty="0">
                <a:solidFill>
                  <a:srgbClr val="454F5B"/>
                </a:solidFill>
                <a:hlinkClick r:id="rId3"/>
              </a:rPr>
              <a:t> </a:t>
            </a:r>
            <a:endParaRPr lang="pt-BR" dirty="0">
              <a:solidFill>
                <a:srgbClr val="454F5B"/>
              </a:solidFill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500"/>
              <a:buNone/>
              <a:defRPr sz="3500" b="1">
                <a:solidFill>
                  <a:srgbClr val="454F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919550" y="4125025"/>
            <a:ext cx="3956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54F5B"/>
                </a:solidFill>
              </a:rPr>
              <a:t>Prof. </a:t>
            </a:r>
            <a:r>
              <a:rPr lang="en">
                <a:solidFill>
                  <a:srgbClr val="454F5B"/>
                </a:solidFill>
              </a:rPr>
              <a:t>Diogo Soares</a:t>
            </a:r>
            <a:br>
              <a:rPr lang="en" sz="1300" i="1" dirty="0">
                <a:solidFill>
                  <a:srgbClr val="454F5B"/>
                </a:solidFill>
              </a:rPr>
            </a:br>
            <a:endParaRPr sz="1300" i="1" dirty="0">
              <a:solidFill>
                <a:srgbClr val="454F5B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diogosoaresm@ufam.edu.br</a:t>
            </a:r>
            <a:r>
              <a:rPr lang="en" dirty="0">
                <a:solidFill>
                  <a:srgbClr val="0084D1"/>
                </a:solidFill>
              </a:rPr>
              <a:t>	</a:t>
            </a:r>
            <a:endParaRPr dirty="0">
              <a:solidFill>
                <a:srgbClr val="0084D1"/>
              </a:solidFill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911" y="4606958"/>
            <a:ext cx="638250" cy="5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7415183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None/>
              <a:defRPr sz="3000" b="1">
                <a:solidFill>
                  <a:srgbClr val="454F5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rgbClr val="CDDC39"/>
              </a:buClr>
              <a:buSzPts val="2000"/>
              <a:buChar char="▣"/>
              <a:defRPr sz="20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DDC39"/>
              </a:buClr>
              <a:buSzPts val="1600"/>
              <a:buChar char="▢"/>
              <a:defRPr sz="16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CDDC39"/>
              </a:buClr>
              <a:buSzPts val="1400"/>
              <a:buChar char="○"/>
              <a:defRPr i="1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454F5B"/>
                </a:solidFill>
              </a:defRPr>
            </a:lvl1pPr>
            <a:lvl2pPr lvl="1">
              <a:buNone/>
              <a:defRPr>
                <a:solidFill>
                  <a:srgbClr val="454F5B"/>
                </a:solidFill>
              </a:defRPr>
            </a:lvl2pPr>
            <a:lvl3pPr lvl="2">
              <a:buNone/>
              <a:defRPr>
                <a:solidFill>
                  <a:srgbClr val="454F5B"/>
                </a:solidFill>
              </a:defRPr>
            </a:lvl3pPr>
            <a:lvl4pPr lvl="3">
              <a:buNone/>
              <a:defRPr>
                <a:solidFill>
                  <a:srgbClr val="454F5B"/>
                </a:solidFill>
              </a:defRPr>
            </a:lvl4pPr>
            <a:lvl5pPr lvl="4">
              <a:buNone/>
              <a:defRPr>
                <a:solidFill>
                  <a:srgbClr val="454F5B"/>
                </a:solidFill>
              </a:defRPr>
            </a:lvl5pPr>
            <a:lvl6pPr lvl="5">
              <a:buNone/>
              <a:defRPr>
                <a:solidFill>
                  <a:srgbClr val="454F5B"/>
                </a:solidFill>
              </a:defRPr>
            </a:lvl6pPr>
            <a:lvl7pPr lvl="6">
              <a:buNone/>
              <a:defRPr>
                <a:solidFill>
                  <a:srgbClr val="454F5B"/>
                </a:solidFill>
              </a:defRPr>
            </a:lvl7pPr>
            <a:lvl8pPr lvl="7">
              <a:buNone/>
              <a:defRPr>
                <a:solidFill>
                  <a:srgbClr val="454F5B"/>
                </a:solidFill>
              </a:defRPr>
            </a:lvl8pPr>
            <a:lvl9pPr lvl="8">
              <a:buNone/>
              <a:defRPr>
                <a:solidFill>
                  <a:srgbClr val="454F5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404778" y="814364"/>
            <a:ext cx="1188600" cy="1188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name="adj" fmla="val 3380"/>
            </a:avLst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75" y="2384900"/>
            <a:ext cx="2115826" cy="11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4025639" y="2591225"/>
            <a:ext cx="3519851" cy="78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2DC353-4233-CCA4-6529-B8BD5940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Novo App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50" y="778750"/>
            <a:ext cx="5724325" cy="43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673" y="778750"/>
            <a:ext cx="6363000" cy="433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625" y="781200"/>
            <a:ext cx="5717776" cy="4328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Novo App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7580215" y="3124485"/>
            <a:ext cx="1364100" cy="2946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Selecione Java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165" name="Google Shape;165;p24"/>
          <p:cNvCxnSpPr>
            <a:endCxn id="164" idx="1"/>
          </p:cNvCxnSpPr>
          <p:nvPr/>
        </p:nvCxnSpPr>
        <p:spPr>
          <a:xfrm rot="10800000" flipH="1">
            <a:off x="6763915" y="3271785"/>
            <a:ext cx="816300" cy="252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4"/>
          <p:cNvSpPr txBox="1"/>
          <p:nvPr/>
        </p:nvSpPr>
        <p:spPr>
          <a:xfrm>
            <a:off x="7580215" y="1918404"/>
            <a:ext cx="1364100" cy="2946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Nome do App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7580215" y="2521445"/>
            <a:ext cx="1364100" cy="2946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Pacote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7580215" y="3727526"/>
            <a:ext cx="1364100" cy="2946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Versão mínima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169" name="Google Shape;169;p24"/>
          <p:cNvCxnSpPr>
            <a:endCxn id="166" idx="1"/>
          </p:cNvCxnSpPr>
          <p:nvPr/>
        </p:nvCxnSpPr>
        <p:spPr>
          <a:xfrm>
            <a:off x="6770215" y="2065704"/>
            <a:ext cx="810000" cy="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4"/>
          <p:cNvCxnSpPr>
            <a:endCxn id="167" idx="1"/>
          </p:cNvCxnSpPr>
          <p:nvPr/>
        </p:nvCxnSpPr>
        <p:spPr>
          <a:xfrm>
            <a:off x="6751315" y="2480645"/>
            <a:ext cx="828900" cy="188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>
            <a:endCxn id="168" idx="1"/>
          </p:cNvCxnSpPr>
          <p:nvPr/>
        </p:nvCxnSpPr>
        <p:spPr>
          <a:xfrm>
            <a:off x="6763915" y="3592226"/>
            <a:ext cx="816300" cy="2826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25" y="-37625"/>
            <a:ext cx="9244577" cy="52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3506625" y="2511100"/>
            <a:ext cx="1101000" cy="31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1905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Editor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432200" y="2744950"/>
            <a:ext cx="1204800" cy="31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1905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Arquivos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759175" y="4367167"/>
            <a:ext cx="3283500" cy="315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1905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Logcat, usado para mensagens de debug 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6523575" y="949700"/>
            <a:ext cx="21861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3013234" y="519496"/>
            <a:ext cx="1403400" cy="235500"/>
          </a:xfrm>
          <a:prstGeom prst="roundRect">
            <a:avLst>
              <a:gd name="adj" fmla="val 16667"/>
            </a:avLst>
          </a:prstGeom>
          <a:solidFill>
            <a:srgbClr val="CFE2F3">
              <a:alpha val="4118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name="adj" fmla="val 3380"/>
            </a:avLst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275" y="-35275"/>
            <a:ext cx="9244577" cy="52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7422231" y="2271617"/>
            <a:ext cx="1364100" cy="7236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Propriedades</a:t>
            </a:r>
            <a:br>
              <a:rPr lang="en" sz="1300"/>
            </a:br>
            <a:r>
              <a:rPr lang="en" sz="1300"/>
              <a:t>do Componente Selecionado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2164657" y="3625875"/>
            <a:ext cx="1263000" cy="3936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Componentes da Tela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538150" y="2744950"/>
            <a:ext cx="993000" cy="552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Tela de</a:t>
            </a:r>
            <a:br>
              <a:rPr lang="en" sz="1300"/>
            </a:br>
            <a:r>
              <a:rPr lang="en" sz="1300"/>
              <a:t>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1863178" y="519496"/>
            <a:ext cx="1403400" cy="235500"/>
          </a:xfrm>
          <a:prstGeom prst="roundRect">
            <a:avLst>
              <a:gd name="adj" fmla="val 16667"/>
            </a:avLst>
          </a:prstGeom>
          <a:solidFill>
            <a:srgbClr val="CFE2F3">
              <a:alpha val="4118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2164657" y="2065700"/>
            <a:ext cx="1263000" cy="3936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Componentes Disponíveis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937500" y="2213000"/>
            <a:ext cx="1031400" cy="531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Interface Gráfica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8465321" y="693075"/>
            <a:ext cx="548700" cy="235500"/>
          </a:xfrm>
          <a:prstGeom prst="roundRect">
            <a:avLst>
              <a:gd name="adj" fmla="val 16667"/>
            </a:avLst>
          </a:prstGeom>
          <a:solidFill>
            <a:srgbClr val="CFE2F3">
              <a:alpha val="4118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6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name="adj" fmla="val 3380"/>
            </a:avLst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75" y="-39000"/>
            <a:ext cx="9244584" cy="523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/>
          <p:nvPr/>
        </p:nvSpPr>
        <p:spPr>
          <a:xfrm>
            <a:off x="7696266" y="693075"/>
            <a:ext cx="548700" cy="235500"/>
          </a:xfrm>
          <a:prstGeom prst="roundRect">
            <a:avLst>
              <a:gd name="adj" fmla="val 16667"/>
            </a:avLst>
          </a:prstGeom>
          <a:solidFill>
            <a:srgbClr val="CFE2F3">
              <a:alpha val="4118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6869300" y="2149500"/>
            <a:ext cx="1170900" cy="766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Editor XML da Interface Gráfica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7689210" y="693075"/>
            <a:ext cx="548700" cy="235500"/>
          </a:xfrm>
          <a:prstGeom prst="roundRect">
            <a:avLst>
              <a:gd name="adj" fmla="val 16667"/>
            </a:avLst>
          </a:prstGeom>
          <a:solidFill>
            <a:srgbClr val="CFE2F3">
              <a:alpha val="4118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name="adj" fmla="val 3380"/>
            </a:avLst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6405889" y="586770"/>
            <a:ext cx="2161811" cy="2766029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AndroidManifest</a:t>
            </a:r>
            <a:br>
              <a:rPr lang="en" sz="1300" dirty="0"/>
            </a:br>
            <a:br>
              <a:rPr lang="en" sz="1300" dirty="0"/>
            </a:br>
            <a:r>
              <a:rPr lang="en" sz="1300" dirty="0"/>
              <a:t>Componente crucial para declarar as activities, services, permissões do app (como wifi, bluetooth, etc) e até requisitos de hardware/software.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</a:rPr>
              <a:t>Se um conteúdo não é listado no manifesto, não será visto pelo sistema e não executará</a:t>
            </a:r>
            <a:endParaRPr lang="en" sz="1300" dirty="0">
              <a:solidFill>
                <a:srgbClr val="FF0000"/>
              </a:solidFill>
              <a:latin typeface="Courier"/>
              <a:sym typeface="Courier"/>
            </a:endParaRPr>
          </a:p>
        </p:txBody>
      </p:sp>
      <p:sp>
        <p:nvSpPr>
          <p:cNvPr id="207" name="Google Shape;207;p27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name="adj" fmla="val 3380"/>
            </a:avLst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4187AE-E1AB-4A43-EEFB-0191CFB4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5" y="0"/>
            <a:ext cx="2860029" cy="5143500"/>
          </a:xfrm>
          <a:prstGeom prst="rect">
            <a:avLst/>
          </a:prstGeom>
        </p:spPr>
      </p:pic>
      <p:sp>
        <p:nvSpPr>
          <p:cNvPr id="4" name="Google Shape;215;p28">
            <a:extLst>
              <a:ext uri="{FF2B5EF4-FFF2-40B4-BE49-F238E27FC236}">
                <a16:creationId xmlns:a16="http://schemas.microsoft.com/office/drawing/2014/main" id="{9D8353CF-E473-83B8-62DA-9A3EE1A0E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13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pt-BR" dirty="0"/>
              <a:t>Outros itens </a:t>
            </a:r>
            <a:br>
              <a:rPr lang="pt-BR" dirty="0"/>
            </a:br>
            <a:r>
              <a:rPr lang="pt-BR" dirty="0"/>
              <a:t>essenciais</a:t>
            </a:r>
            <a:endParaRPr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A1AD8C5-020F-7771-9FC0-0D789DCF0096}"/>
              </a:ext>
            </a:extLst>
          </p:cNvPr>
          <p:cNvSpPr/>
          <p:nvPr/>
        </p:nvSpPr>
        <p:spPr>
          <a:xfrm>
            <a:off x="3510843" y="846667"/>
            <a:ext cx="1761067" cy="246708"/>
          </a:xfrm>
          <a:prstGeom prst="rect">
            <a:avLst/>
          </a:prstGeom>
          <a:solidFill>
            <a:srgbClr val="FFAB4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3ADF556-1F1C-D2A8-351C-51721C755FBD}"/>
              </a:ext>
            </a:extLst>
          </p:cNvPr>
          <p:cNvSpPr/>
          <p:nvPr/>
        </p:nvSpPr>
        <p:spPr>
          <a:xfrm>
            <a:off x="3510842" y="3266642"/>
            <a:ext cx="1761067" cy="246708"/>
          </a:xfrm>
          <a:prstGeom prst="rect">
            <a:avLst/>
          </a:prstGeom>
          <a:solidFill>
            <a:srgbClr val="FFAB4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23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6405889" y="586770"/>
            <a:ext cx="2161811" cy="3036963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28575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/>
              <a:t>B</a:t>
            </a:r>
            <a:r>
              <a:rPr lang="en" sz="1300" dirty="0"/>
              <a:t>uild.gradle</a:t>
            </a:r>
            <a:br>
              <a:rPr lang="en" sz="1300" dirty="0"/>
            </a:br>
            <a:br>
              <a:rPr lang="en" sz="1300" dirty="0"/>
            </a:br>
            <a:r>
              <a:rPr lang="en" sz="1300" dirty="0"/>
              <a:t>Arquivo de configuração usado no desenvolvimento. É usado para definir o build, dependências e bibliotecas adicionais do app.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0000"/>
                </a:solidFill>
              </a:rPr>
              <a:t>Isso garante que seu app executará sob dadas condições de compilação/dependências</a:t>
            </a:r>
            <a:endParaRPr lang="en" sz="1300" dirty="0">
              <a:solidFill>
                <a:srgbClr val="FF0000"/>
              </a:solidFill>
              <a:latin typeface="Courier"/>
              <a:sym typeface="Courier"/>
            </a:endParaRPr>
          </a:p>
        </p:txBody>
      </p:sp>
      <p:sp>
        <p:nvSpPr>
          <p:cNvPr id="207" name="Google Shape;207;p27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name="adj" fmla="val 3380"/>
            </a:avLst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4187AE-E1AB-4A43-EEFB-0191CFB4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985" y="0"/>
            <a:ext cx="2860029" cy="5143500"/>
          </a:xfrm>
          <a:prstGeom prst="rect">
            <a:avLst/>
          </a:prstGeom>
        </p:spPr>
      </p:pic>
      <p:sp>
        <p:nvSpPr>
          <p:cNvPr id="4" name="Google Shape;215;p28">
            <a:extLst>
              <a:ext uri="{FF2B5EF4-FFF2-40B4-BE49-F238E27FC236}">
                <a16:creationId xmlns:a16="http://schemas.microsoft.com/office/drawing/2014/main" id="{9D8353CF-E473-83B8-62DA-9A3EE1A0E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13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pt-BR" dirty="0"/>
              <a:t>Outros itens </a:t>
            </a:r>
            <a:br>
              <a:rPr lang="pt-BR" dirty="0"/>
            </a:br>
            <a:r>
              <a:rPr lang="pt-BR" dirty="0"/>
              <a:t>essenciais</a:t>
            </a:r>
            <a:endParaRPr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A1AD8C5-020F-7771-9FC0-0D789DCF0096}"/>
              </a:ext>
            </a:extLst>
          </p:cNvPr>
          <p:cNvSpPr/>
          <p:nvPr/>
        </p:nvSpPr>
        <p:spPr>
          <a:xfrm>
            <a:off x="3510843" y="846667"/>
            <a:ext cx="1761067" cy="246708"/>
          </a:xfrm>
          <a:prstGeom prst="rect">
            <a:avLst/>
          </a:prstGeom>
          <a:solidFill>
            <a:srgbClr val="FFAB4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3ADF556-1F1C-D2A8-351C-51721C755FBD}"/>
              </a:ext>
            </a:extLst>
          </p:cNvPr>
          <p:cNvSpPr/>
          <p:nvPr/>
        </p:nvSpPr>
        <p:spPr>
          <a:xfrm>
            <a:off x="3510842" y="3266642"/>
            <a:ext cx="1761067" cy="246708"/>
          </a:xfrm>
          <a:prstGeom prst="rect">
            <a:avLst/>
          </a:prstGeom>
          <a:solidFill>
            <a:srgbClr val="FFAB4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14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AVD - Android Virtual Device</a:t>
            </a:r>
            <a:endParaRPr dirty="0"/>
          </a:p>
        </p:txBody>
      </p:sp>
      <p:sp>
        <p:nvSpPr>
          <p:cNvPr id="213" name="Google Shape;213;p28"/>
          <p:cNvSpPr txBox="1">
            <a:spLocks noGrp="1"/>
          </p:cNvSpPr>
          <p:nvPr>
            <p:ph type="body" idx="1"/>
          </p:nvPr>
        </p:nvSpPr>
        <p:spPr>
          <a:xfrm>
            <a:off x="311700" y="2620425"/>
            <a:ext cx="85206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abrir o gerenciador de AVDs: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Tools → Device Manager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Talvez seja necessário criar um AVD novo (próximos slides)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13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 dirty="0"/>
              <a:t>Emulador que permite executar os aplicativos em sua máquina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dirty="0"/>
              <a:t>Ele emula um celular e executa uma versão completa do Android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dirty="0"/>
              <a:t>O mesmo do seu celular, mas sem os aplicativos da operadora e do fabricante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dirty="0"/>
              <a:t>Permite testar o aplicativo em celulares de configurações e Android diferentes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8625"/>
            <a:ext cx="9593530" cy="348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294" y="783175"/>
            <a:ext cx="6361050" cy="4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Sistema Operacional e Plataforma de Desenvolvimento </a:t>
            </a:r>
            <a:br>
              <a:rPr lang="en"/>
            </a:br>
            <a:r>
              <a:rPr lang="en"/>
              <a:t>para Dispositivos Móveis com maior taxa </a:t>
            </a:r>
            <a:br>
              <a:rPr lang="en"/>
            </a:br>
            <a:r>
              <a:rPr lang="en"/>
              <a:t>de crescimento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2606841"/>
            <a:ext cx="8520600" cy="18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FOSS (</a:t>
            </a:r>
            <a:r>
              <a:rPr lang="en" i="1"/>
              <a:t>Free Open Source Software</a:t>
            </a:r>
            <a:r>
              <a:rPr lang="en"/>
              <a:t>)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 o kernel do Linux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 diversas bibliotecas livres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SQLite, LibC, WebKit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OpenSSL, OpenGL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zLib, FreeType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077" y="1801746"/>
            <a:ext cx="5298325" cy="31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name="adj" fmla="val 3380"/>
            </a:avLst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3761850" y="4163775"/>
            <a:ext cx="364200" cy="4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5371275" y="3705375"/>
            <a:ext cx="364200" cy="4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503375" y="2402375"/>
            <a:ext cx="364200" cy="4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912" y="786384"/>
            <a:ext cx="6364224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270650" y="2651100"/>
            <a:ext cx="1062900" cy="460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Clica no </a:t>
            </a:r>
            <a:r>
              <a:rPr lang="en" sz="1300" i="1"/>
              <a:t>Download</a:t>
            </a:r>
            <a:endParaRPr sz="1300" i="1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38" name="Google Shape;238;p31"/>
          <p:cNvCxnSpPr>
            <a:stCxn id="237" idx="3"/>
          </p:cNvCxnSpPr>
          <p:nvPr/>
        </p:nvCxnSpPr>
        <p:spPr>
          <a:xfrm rot="10800000" flipH="1">
            <a:off x="1333550" y="2596350"/>
            <a:ext cx="444600" cy="2850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31"/>
          <p:cNvSpPr txBox="1"/>
          <p:nvPr/>
        </p:nvSpPr>
        <p:spPr>
          <a:xfrm>
            <a:off x="6691225" y="4035769"/>
            <a:ext cx="1062900" cy="672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Depois do download,</a:t>
            </a:r>
            <a:br>
              <a:rPr lang="en" sz="1300"/>
            </a:br>
            <a:r>
              <a:rPr lang="en" sz="1300" i="1"/>
              <a:t>Next</a:t>
            </a:r>
            <a:endParaRPr sz="1300" i="1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40" name="Google Shape;240;p31"/>
          <p:cNvCxnSpPr>
            <a:endCxn id="239" idx="1"/>
          </p:cNvCxnSpPr>
          <p:nvPr/>
        </p:nvCxnSpPr>
        <p:spPr>
          <a:xfrm rot="10800000" flipH="1">
            <a:off x="6498025" y="4371769"/>
            <a:ext cx="193200" cy="4896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912" y="786384"/>
            <a:ext cx="6364224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6099939" y="4220272"/>
            <a:ext cx="1062900" cy="460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Clica no </a:t>
            </a:r>
            <a:r>
              <a:rPr lang="en" sz="1300" i="1"/>
              <a:t>Finish</a:t>
            </a:r>
            <a:endParaRPr sz="1300" i="1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49" name="Google Shape;249;p32"/>
          <p:cNvCxnSpPr>
            <a:stCxn id="248" idx="3"/>
          </p:cNvCxnSpPr>
          <p:nvPr/>
        </p:nvCxnSpPr>
        <p:spPr>
          <a:xfrm>
            <a:off x="7162839" y="4450522"/>
            <a:ext cx="189000" cy="4107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84" y="1024128"/>
            <a:ext cx="5751576" cy="402335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4957225" y="2783775"/>
            <a:ext cx="1250100" cy="676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 iniciar o dispositivo virtual criado</a:t>
            </a:r>
            <a:endParaRPr sz="1300" i="1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258" name="Google Shape;258;p33"/>
          <p:cNvCxnSpPr>
            <a:stCxn id="257" idx="3"/>
          </p:cNvCxnSpPr>
          <p:nvPr/>
        </p:nvCxnSpPr>
        <p:spPr>
          <a:xfrm rot="10800000" flipH="1">
            <a:off x="6207325" y="2349375"/>
            <a:ext cx="262500" cy="7725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AVD - Android Virtual Device</a:t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13" y="956667"/>
            <a:ext cx="198850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750" y="956667"/>
            <a:ext cx="1988500" cy="41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987" y="956667"/>
            <a:ext cx="1988500" cy="41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/>
          <p:nvPr/>
        </p:nvSpPr>
        <p:spPr>
          <a:xfrm rot="10795917">
            <a:off x="2711581" y="2888688"/>
            <a:ext cx="252600" cy="322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378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4"/>
          <p:cNvSpPr/>
          <p:nvPr/>
        </p:nvSpPr>
        <p:spPr>
          <a:xfrm rot="10795917">
            <a:off x="5417819" y="2888688"/>
            <a:ext cx="252600" cy="322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19050" dir="3780000" algn="bl" rotWithShape="0">
              <a:srgbClr val="000000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Executando o App no AVD</a:t>
            </a:r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body" idx="1"/>
          </p:nvPr>
        </p:nvSpPr>
        <p:spPr>
          <a:xfrm>
            <a:off x="311700" y="1017175"/>
            <a:ext cx="45426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Clicando no botão “Play”</a:t>
            </a:r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00" y="1432642"/>
            <a:ext cx="3810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>
            <a:spLocks noGrp="1"/>
          </p:cNvSpPr>
          <p:nvPr>
            <p:ph type="body" idx="1"/>
          </p:nvPr>
        </p:nvSpPr>
        <p:spPr>
          <a:xfrm>
            <a:off x="311700" y="2320425"/>
            <a:ext cx="32301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Menu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Run → Run ‘App”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Shift + F10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body" idx="1"/>
          </p:nvPr>
        </p:nvSpPr>
        <p:spPr>
          <a:xfrm>
            <a:off x="304650" y="3435200"/>
            <a:ext cx="3237300" cy="12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Teclado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Botão ESC → Voltar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Botão HOME → Home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F2 → Menu</a:t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632" y="14111"/>
            <a:ext cx="24428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Executando no Celular</a:t>
            </a:r>
            <a:endParaRPr/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Dependendo da configuração da sua máquina de desenvolvimento, o AVD pode ficar muito lento ou mesmo nem executar</a:t>
            </a:r>
            <a:endParaRPr/>
          </a:p>
          <a:p>
            <a:pPr marL="457200" lvl="0" indent="-355600" algn="l" rtl="0">
              <a:spcBef>
                <a:spcPts val="2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Além disso, o AVD não tem suporte a todos os recursos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Bluetooth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Movimentos realistas (para testar sensores de movimento)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Câmera do celular (que, normalmente, é melhor que as webcams)</a:t>
            </a:r>
            <a:endParaRPr/>
          </a:p>
          <a:p>
            <a:pPr marL="457200" lvl="0" indent="-355600" algn="l" rtl="0">
              <a:spcBef>
                <a:spcPts val="2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Outras vezes, você quer ver seu App executando em um celular real</a:t>
            </a:r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Executando no Celular</a:t>
            </a:r>
            <a:endParaRPr/>
          </a:p>
        </p:txBody>
      </p:sp>
      <p:sp>
        <p:nvSpPr>
          <p:cNvPr id="292" name="Google Shape;292;p37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5184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Passos para executar no celular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Conecta celular via USB</a:t>
            </a:r>
            <a:endParaRPr/>
          </a:p>
          <a:p>
            <a:pPr marL="914400" lvl="1" indent="-330200" algn="l" rtl="0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Habilita “Depuração de USB” no dispositivo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 7 em diante: Opções → Sobre o dispositivo →  Info. Software → Clique no N. de Compilação diversas vezes →  Voltar → Voltar → Opções do Desenv. → Depuração de USB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 outros celulares, este passo pode variar</a:t>
            </a:r>
            <a:endParaRPr/>
          </a:p>
          <a:p>
            <a:pPr marL="914400" lvl="1" indent="-330200" algn="l" rtl="0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No Android Studio, Run → Run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Android Studio detecta seu celular conectado, instala e inicia o App no celular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5133" y="105235"/>
            <a:ext cx="2412950" cy="4959974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550" y="3120900"/>
            <a:ext cx="3213800" cy="1965475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3919538" y="2144725"/>
            <a:ext cx="47784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4C4C4C"/>
                </a:solidFill>
              </a:rPr>
              <a:t>Hello World 2.0</a:t>
            </a:r>
            <a:endParaRPr sz="3500" b="1" dirty="0">
              <a:solidFill>
                <a:srgbClr val="454F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67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Mude o Hello World</a:t>
            </a:r>
            <a:endParaRPr dirty="0"/>
          </a:p>
        </p:txBody>
      </p:sp>
      <p:sp>
        <p:nvSpPr>
          <p:cNvPr id="292" name="Google Shape;292;p37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5184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pt-BR" dirty="0"/>
              <a:t>Vamos agora adicionar um </a:t>
            </a:r>
            <a:r>
              <a:rPr lang="pt-BR" dirty="0" err="1"/>
              <a:t>Hello</a:t>
            </a:r>
            <a:r>
              <a:rPr lang="pt-BR" dirty="0"/>
              <a:t> personalizado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pt-BR" dirty="0"/>
              <a:t>Mude a frase para </a:t>
            </a:r>
            <a:r>
              <a:rPr lang="pt-BR" dirty="0" err="1"/>
              <a:t>Hello</a:t>
            </a:r>
            <a:r>
              <a:rPr lang="pt-BR" dirty="0"/>
              <a:t> </a:t>
            </a:r>
            <a:r>
              <a:rPr lang="pt-BR" dirty="0" err="1"/>
              <a:t>user</a:t>
            </a:r>
            <a:r>
              <a:rPr lang="pt-BR" dirty="0"/>
              <a:t>!</a:t>
            </a:r>
            <a:endParaRPr dirty="0"/>
          </a:p>
          <a:p>
            <a:pPr marL="914400" lvl="1" indent="-330200" algn="l" rtl="0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pt-BR" dirty="0"/>
              <a:t>No </a:t>
            </a:r>
            <a:r>
              <a:rPr lang="pt-BR" dirty="0" err="1"/>
              <a:t>controller</a:t>
            </a:r>
            <a:r>
              <a:rPr lang="pt-BR" dirty="0"/>
              <a:t> (MainActivity.java):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dirty="0"/>
              <a:t>Crie uma </a:t>
            </a:r>
            <a:r>
              <a:rPr lang="pt-BR" dirty="0" err="1"/>
              <a:t>String</a:t>
            </a:r>
            <a:r>
              <a:rPr lang="pt-BR" dirty="0"/>
              <a:t> com seu nome como variável global da classe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dirty="0"/>
              <a:t>Na função </a:t>
            </a:r>
            <a:r>
              <a:rPr lang="pt-BR" dirty="0" err="1"/>
              <a:t>onCreate</a:t>
            </a:r>
            <a:r>
              <a:rPr lang="pt-BR" dirty="0"/>
              <a:t>, vamos trocar o valor de </a:t>
            </a:r>
            <a:r>
              <a:rPr lang="pt-BR" dirty="0" err="1"/>
              <a:t>user</a:t>
            </a:r>
            <a:r>
              <a:rPr lang="pt-BR" dirty="0"/>
              <a:t> no XML</a:t>
            </a:r>
          </a:p>
          <a:p>
            <a:pPr lvl="2">
              <a:spcBef>
                <a:spcPts val="0"/>
              </a:spcBef>
            </a:pPr>
            <a:r>
              <a:rPr lang="pt-BR" dirty="0"/>
              <a:t>Crie uma variável </a:t>
            </a:r>
            <a:r>
              <a:rPr lang="pt-BR" dirty="0" err="1"/>
              <a:t>helloText</a:t>
            </a:r>
            <a:r>
              <a:rPr lang="pt-BR" dirty="0"/>
              <a:t> para receber o id da activityMain.xml</a:t>
            </a:r>
          </a:p>
          <a:p>
            <a:pPr lvl="2">
              <a:spcBef>
                <a:spcPts val="0"/>
              </a:spcBef>
            </a:pPr>
            <a:r>
              <a:rPr lang="pt-BR" dirty="0"/>
              <a:t>Modifique usando as funções da </a:t>
            </a:r>
            <a:r>
              <a:rPr lang="pt-BR" dirty="0" err="1"/>
              <a:t>TextView</a:t>
            </a:r>
            <a:endParaRPr dirty="0"/>
          </a:p>
          <a:p>
            <a:pPr marL="914400" lvl="1" indent="-330200" algn="l" rtl="0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pt-BR" dirty="0"/>
              <a:t>Recompile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45B08F-A414-66C0-FDA2-8887F31BF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300" y="1309511"/>
            <a:ext cx="3841479" cy="274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81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3919538" y="2144725"/>
            <a:ext cx="4778400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4C4C4C"/>
                </a:solidFill>
              </a:rPr>
              <a:t>Interface Gráfica</a:t>
            </a:r>
            <a:endParaRPr sz="3500" b="1">
              <a:solidFill>
                <a:srgbClr val="454F5B"/>
              </a:solidFill>
            </a:endParaRPr>
          </a:p>
        </p:txBody>
      </p:sp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11700" y="3773311"/>
            <a:ext cx="8832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C++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Código é executado diretamente pelo processador do dispositivo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Permite utilizar bibliotecas existentes desenvolvidas em C/C++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311700" y="940975"/>
            <a:ext cx="8832300" cy="15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Aplicativos Android podem ser desenvolvidos nas linguagens:</a:t>
            </a:r>
            <a:endParaRPr/>
          </a:p>
          <a:p>
            <a:pPr marL="914400" lvl="1" indent="-330200" algn="l" rtl="0">
              <a:spcBef>
                <a:spcPts val="5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Java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Recomendada para quem está aprendendo a programar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Além de ser usado pelo Android, é usado em milhares de outros projetos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Comunidade imensa de programadores. Maior documentação e oportunidades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11700" y="2141361"/>
            <a:ext cx="8832300" cy="20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Kotlin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Linguagem oficial do Android, desde 2017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Possui uma sintaxe mais limpa que o Java, dentre outras vantagens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Fácil de aprender, principalmente se você já conhece Java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Compilado para o mesmo bytecode do Java, executado pela máquina virtual java (JVM)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Usado basicamente apenas pelo Android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22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Android usa o modelo MVC – </a:t>
            </a:r>
            <a:r>
              <a:rPr lang="en" i="1"/>
              <a:t>Model</a:t>
            </a:r>
            <a:r>
              <a:rPr lang="en"/>
              <a:t>, </a:t>
            </a:r>
            <a:r>
              <a:rPr lang="en" i="1"/>
              <a:t>View</a:t>
            </a:r>
            <a:r>
              <a:rPr lang="en"/>
              <a:t>, </a:t>
            </a:r>
            <a:r>
              <a:rPr lang="en" i="1"/>
              <a:t>Controller</a:t>
            </a:r>
            <a:endParaRPr i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i="1"/>
              <a:t>Model</a:t>
            </a:r>
            <a:r>
              <a:rPr lang="en"/>
              <a:t>: classes implementadas em Java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i="1"/>
              <a:t>View</a:t>
            </a:r>
            <a:r>
              <a:rPr lang="en"/>
              <a:t>: componentes da Interface</a:t>
            </a:r>
            <a:br>
              <a:rPr lang="en"/>
            </a:br>
            <a:r>
              <a:rPr lang="en"/>
              <a:t>normalmente feitos em XML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i="1"/>
              <a:t>Controller</a:t>
            </a:r>
            <a:r>
              <a:rPr lang="en"/>
              <a:t>: implementados em Java, </a:t>
            </a:r>
            <a:br>
              <a:rPr lang="en"/>
            </a:br>
            <a:r>
              <a:rPr lang="en"/>
              <a:t>instanciam os modelos a controlam </a:t>
            </a:r>
            <a:br>
              <a:rPr lang="en"/>
            </a:br>
            <a:r>
              <a:rPr lang="en"/>
              <a:t>as views. São conhecidas como</a:t>
            </a:r>
            <a:br>
              <a:rPr lang="en"/>
            </a:br>
            <a:r>
              <a:rPr lang="en"/>
              <a:t> “activities” no Android</a:t>
            </a:r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MVC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6245649" y="1958618"/>
            <a:ext cx="621000" cy="621000"/>
          </a:xfrm>
          <a:prstGeom prst="smileyFace">
            <a:avLst>
              <a:gd name="adj" fmla="val 4653"/>
            </a:avLst>
          </a:prstGeom>
          <a:solidFill>
            <a:srgbClr val="EAD1DC"/>
          </a:solidFill>
          <a:ln w="19050" cap="flat" cmpd="sng">
            <a:solidFill>
              <a:srgbClr val="C27B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5492050" y="3272375"/>
            <a:ext cx="1058400" cy="489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br>
              <a:rPr lang="en"/>
            </a:br>
            <a:r>
              <a:rPr lang="en"/>
              <a:t>(Activity)</a:t>
            </a: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4325050" y="4423850"/>
            <a:ext cx="1329300" cy="489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br>
              <a:rPr lang="en"/>
            </a:br>
            <a:r>
              <a:rPr lang="en"/>
              <a:t>(Classes, BD)</a:t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6550450" y="4423850"/>
            <a:ext cx="1329300" cy="489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br>
              <a:rPr lang="en"/>
            </a:br>
            <a:r>
              <a:rPr lang="en"/>
              <a:t>(UI, Layout)</a:t>
            </a:r>
            <a:endParaRPr/>
          </a:p>
        </p:txBody>
      </p:sp>
      <p:cxnSp>
        <p:nvCxnSpPr>
          <p:cNvPr id="313" name="Google Shape;313;p39"/>
          <p:cNvCxnSpPr/>
          <p:nvPr/>
        </p:nvCxnSpPr>
        <p:spPr>
          <a:xfrm flipH="1">
            <a:off x="6014244" y="2619850"/>
            <a:ext cx="469800" cy="612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39"/>
          <p:cNvCxnSpPr/>
          <p:nvPr/>
        </p:nvCxnSpPr>
        <p:spPr>
          <a:xfrm flipH="1">
            <a:off x="5027911" y="3795183"/>
            <a:ext cx="445800" cy="603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39"/>
          <p:cNvCxnSpPr/>
          <p:nvPr/>
        </p:nvCxnSpPr>
        <p:spPr>
          <a:xfrm rot="10800000" flipH="1">
            <a:off x="5219822" y="3795183"/>
            <a:ext cx="445800" cy="603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39"/>
          <p:cNvSpPr txBox="1"/>
          <p:nvPr/>
        </p:nvSpPr>
        <p:spPr>
          <a:xfrm>
            <a:off x="5450950" y="27523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</a:rPr>
              <a:t>Eventos</a:t>
            </a:r>
            <a:endParaRPr sz="1300" i="1"/>
          </a:p>
        </p:txBody>
      </p:sp>
      <p:sp>
        <p:nvSpPr>
          <p:cNvPr id="317" name="Google Shape;317;p39"/>
          <p:cNvSpPr txBox="1"/>
          <p:nvPr/>
        </p:nvSpPr>
        <p:spPr>
          <a:xfrm>
            <a:off x="4296825" y="3819175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</a:rPr>
              <a:t>Mensagens</a:t>
            </a:r>
            <a:endParaRPr sz="1300" i="1"/>
          </a:p>
        </p:txBody>
      </p:sp>
      <p:sp>
        <p:nvSpPr>
          <p:cNvPr id="318" name="Google Shape;318;p39"/>
          <p:cNvSpPr txBox="1"/>
          <p:nvPr/>
        </p:nvSpPr>
        <p:spPr>
          <a:xfrm>
            <a:off x="5222350" y="41239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</a:rPr>
              <a:t>Dados</a:t>
            </a:r>
            <a:endParaRPr sz="1300" i="1"/>
          </a:p>
        </p:txBody>
      </p:sp>
      <p:cxnSp>
        <p:nvCxnSpPr>
          <p:cNvPr id="319" name="Google Shape;319;p39"/>
          <p:cNvCxnSpPr/>
          <p:nvPr/>
        </p:nvCxnSpPr>
        <p:spPr>
          <a:xfrm>
            <a:off x="6563200" y="3795183"/>
            <a:ext cx="445800" cy="603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0" name="Google Shape;320;p39"/>
          <p:cNvSpPr txBox="1"/>
          <p:nvPr/>
        </p:nvSpPr>
        <p:spPr>
          <a:xfrm>
            <a:off x="5813769" y="3881264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</a:rPr>
              <a:t>Atualiza</a:t>
            </a:r>
            <a:endParaRPr sz="1300" i="1"/>
          </a:p>
        </p:txBody>
      </p:sp>
      <p:sp>
        <p:nvSpPr>
          <p:cNvPr id="321" name="Google Shape;321;p39"/>
          <p:cNvSpPr txBox="1"/>
          <p:nvPr/>
        </p:nvSpPr>
        <p:spPr>
          <a:xfrm>
            <a:off x="6846534" y="3663977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</a:rPr>
              <a:t>Mostra</a:t>
            </a:r>
            <a:endParaRPr sz="1300" i="1"/>
          </a:p>
        </p:txBody>
      </p:sp>
      <p:cxnSp>
        <p:nvCxnSpPr>
          <p:cNvPr id="322" name="Google Shape;322;p39"/>
          <p:cNvCxnSpPr/>
          <p:nvPr/>
        </p:nvCxnSpPr>
        <p:spPr>
          <a:xfrm rot="10800000">
            <a:off x="6632167" y="2590728"/>
            <a:ext cx="540600" cy="1792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MVC</a:t>
            </a:r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Android usa o modelo MVC – </a:t>
            </a:r>
            <a:r>
              <a:rPr lang="en" i="1"/>
              <a:t>Model</a:t>
            </a:r>
            <a:r>
              <a:rPr lang="en"/>
              <a:t>, </a:t>
            </a:r>
            <a:r>
              <a:rPr lang="en" i="1"/>
              <a:t>View</a:t>
            </a:r>
            <a:r>
              <a:rPr lang="en"/>
              <a:t>, </a:t>
            </a:r>
            <a:r>
              <a:rPr lang="en" i="1"/>
              <a:t>Controller</a:t>
            </a:r>
            <a:endParaRPr i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i="1"/>
              <a:t>Model</a:t>
            </a:r>
            <a:r>
              <a:rPr lang="en"/>
              <a:t>: classes implementadas em Java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i="1"/>
              <a:t>View</a:t>
            </a:r>
            <a:r>
              <a:rPr lang="en"/>
              <a:t>: componentes da Interface</a:t>
            </a:r>
            <a:br>
              <a:rPr lang="en"/>
            </a:br>
            <a:r>
              <a:rPr lang="en"/>
              <a:t>normalmente feitos em XML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i="1"/>
              <a:t>Controller</a:t>
            </a:r>
            <a:r>
              <a:rPr lang="en"/>
              <a:t>: implementados em Java, </a:t>
            </a:r>
            <a:br>
              <a:rPr lang="en"/>
            </a:br>
            <a:r>
              <a:rPr lang="en"/>
              <a:t>instanciam os modelos a controlam </a:t>
            </a:r>
            <a:br>
              <a:rPr lang="en"/>
            </a:br>
            <a:r>
              <a:rPr lang="en"/>
              <a:t>as views. São conhecidas como</a:t>
            </a:r>
            <a:br>
              <a:rPr lang="en"/>
            </a:br>
            <a:r>
              <a:rPr lang="en"/>
              <a:t> “activities” no Android</a:t>
            </a:r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30" name="Google Shape;330;p40"/>
          <p:cNvSpPr/>
          <p:nvPr/>
        </p:nvSpPr>
        <p:spPr>
          <a:xfrm>
            <a:off x="6245649" y="1958618"/>
            <a:ext cx="621000" cy="621000"/>
          </a:xfrm>
          <a:prstGeom prst="smileyFace">
            <a:avLst>
              <a:gd name="adj" fmla="val 4653"/>
            </a:avLst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0"/>
          <p:cNvSpPr/>
          <p:nvPr/>
        </p:nvSpPr>
        <p:spPr>
          <a:xfrm>
            <a:off x="5492050" y="3272375"/>
            <a:ext cx="1058400" cy="489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Controller</a:t>
            </a:r>
            <a:br>
              <a:rPr lang="en">
                <a:solidFill>
                  <a:srgbClr val="B7B7B7"/>
                </a:solidFill>
              </a:rPr>
            </a:br>
            <a:r>
              <a:rPr lang="en">
                <a:solidFill>
                  <a:srgbClr val="B7B7B7"/>
                </a:solidFill>
              </a:rPr>
              <a:t>(Activity)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4325050" y="4423850"/>
            <a:ext cx="1329300" cy="489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Model</a:t>
            </a:r>
            <a:br>
              <a:rPr lang="en">
                <a:solidFill>
                  <a:srgbClr val="B7B7B7"/>
                </a:solidFill>
              </a:rPr>
            </a:br>
            <a:r>
              <a:rPr lang="en">
                <a:solidFill>
                  <a:srgbClr val="B7B7B7"/>
                </a:solidFill>
              </a:rPr>
              <a:t>(Classes, BD)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6550450" y="4423850"/>
            <a:ext cx="1329300" cy="489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br>
              <a:rPr lang="en"/>
            </a:br>
            <a:r>
              <a:rPr lang="en"/>
              <a:t>(UI, Layout)</a:t>
            </a:r>
            <a:endParaRPr/>
          </a:p>
        </p:txBody>
      </p:sp>
      <p:cxnSp>
        <p:nvCxnSpPr>
          <p:cNvPr id="334" name="Google Shape;334;p40"/>
          <p:cNvCxnSpPr/>
          <p:nvPr/>
        </p:nvCxnSpPr>
        <p:spPr>
          <a:xfrm flipH="1">
            <a:off x="6014244" y="2619850"/>
            <a:ext cx="469800" cy="6123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40"/>
          <p:cNvCxnSpPr/>
          <p:nvPr/>
        </p:nvCxnSpPr>
        <p:spPr>
          <a:xfrm flipH="1">
            <a:off x="5027911" y="3795183"/>
            <a:ext cx="445800" cy="6039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40"/>
          <p:cNvCxnSpPr/>
          <p:nvPr/>
        </p:nvCxnSpPr>
        <p:spPr>
          <a:xfrm rot="10800000" flipH="1">
            <a:off x="5219822" y="3795183"/>
            <a:ext cx="445800" cy="6039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40"/>
          <p:cNvSpPr txBox="1"/>
          <p:nvPr/>
        </p:nvSpPr>
        <p:spPr>
          <a:xfrm>
            <a:off x="5450950" y="27523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B7B7B7"/>
                </a:solidFill>
              </a:rPr>
              <a:t>Eventos</a:t>
            </a:r>
            <a:endParaRPr sz="1300" i="1">
              <a:solidFill>
                <a:srgbClr val="B7B7B7"/>
              </a:solidFill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296825" y="3819175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B7B7B7"/>
                </a:solidFill>
              </a:rPr>
              <a:t>Mensagens</a:t>
            </a:r>
            <a:endParaRPr sz="1300" i="1">
              <a:solidFill>
                <a:srgbClr val="B7B7B7"/>
              </a:solidFill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5222350" y="4123972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B7B7B7"/>
                </a:solidFill>
              </a:rPr>
              <a:t>Dados</a:t>
            </a:r>
            <a:endParaRPr sz="1300" i="1">
              <a:solidFill>
                <a:srgbClr val="B7B7B7"/>
              </a:solidFill>
            </a:endParaRPr>
          </a:p>
        </p:txBody>
      </p:sp>
      <p:cxnSp>
        <p:nvCxnSpPr>
          <p:cNvPr id="340" name="Google Shape;340;p40"/>
          <p:cNvCxnSpPr/>
          <p:nvPr/>
        </p:nvCxnSpPr>
        <p:spPr>
          <a:xfrm>
            <a:off x="6563200" y="3795183"/>
            <a:ext cx="445800" cy="603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p40"/>
          <p:cNvSpPr txBox="1"/>
          <p:nvPr/>
        </p:nvSpPr>
        <p:spPr>
          <a:xfrm>
            <a:off x="5813769" y="3881264"/>
            <a:ext cx="10965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</a:rPr>
              <a:t>Atualiza</a:t>
            </a:r>
            <a:endParaRPr sz="1300" i="1"/>
          </a:p>
        </p:txBody>
      </p:sp>
      <p:sp>
        <p:nvSpPr>
          <p:cNvPr id="342" name="Google Shape;342;p40"/>
          <p:cNvSpPr txBox="1"/>
          <p:nvPr/>
        </p:nvSpPr>
        <p:spPr>
          <a:xfrm>
            <a:off x="6846534" y="3663977"/>
            <a:ext cx="9330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2"/>
                </a:solidFill>
              </a:rPr>
              <a:t>Mostra</a:t>
            </a:r>
            <a:endParaRPr sz="1300" i="1"/>
          </a:p>
        </p:txBody>
      </p:sp>
      <p:cxnSp>
        <p:nvCxnSpPr>
          <p:cNvPr id="343" name="Google Shape;343;p40"/>
          <p:cNvCxnSpPr/>
          <p:nvPr/>
        </p:nvCxnSpPr>
        <p:spPr>
          <a:xfrm rot="10800000">
            <a:off x="6632167" y="2590728"/>
            <a:ext cx="540600" cy="1792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4" name="Google Shape;344;p40"/>
          <p:cNvSpPr txBox="1"/>
          <p:nvPr/>
        </p:nvSpPr>
        <p:spPr>
          <a:xfrm>
            <a:off x="7504275" y="2805100"/>
            <a:ext cx="1250100" cy="676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Nesta parte,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focaremos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 View</a:t>
            </a:r>
            <a:endParaRPr sz="1300"/>
          </a:p>
        </p:txBody>
      </p:sp>
      <p:cxnSp>
        <p:nvCxnSpPr>
          <p:cNvPr id="345" name="Google Shape;345;p40"/>
          <p:cNvCxnSpPr>
            <a:endCxn id="344" idx="2"/>
          </p:cNvCxnSpPr>
          <p:nvPr/>
        </p:nvCxnSpPr>
        <p:spPr>
          <a:xfrm rot="10800000" flipH="1">
            <a:off x="7725825" y="3481300"/>
            <a:ext cx="403500" cy="8439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Gráfica</a:t>
            </a:r>
            <a:endParaRPr/>
          </a:p>
        </p:txBody>
      </p:sp>
      <p:sp>
        <p:nvSpPr>
          <p:cNvPr id="351" name="Google Shape;351;p41"/>
          <p:cNvSpPr txBox="1">
            <a:spLocks noGrp="1"/>
          </p:cNvSpPr>
          <p:nvPr>
            <p:ph type="body" idx="1"/>
          </p:nvPr>
        </p:nvSpPr>
        <p:spPr>
          <a:xfrm>
            <a:off x="311700" y="3391475"/>
            <a:ext cx="8520600" cy="15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Gerando Códigos em Java manualmente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Instanciando objetos de componentes gráficos (Views) manualmente e </a:t>
            </a:r>
            <a:br>
              <a:rPr lang="en"/>
            </a:br>
            <a:r>
              <a:rPr lang="en"/>
              <a:t>adicionando-os à interface (similar ao feito no Swing)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Não recomendado por quebrar o modelo MVC.</a:t>
            </a: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 interface gráfica pode ser feita de três formas:</a:t>
            </a:r>
            <a:endParaRPr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Usando o Editor do Android Studio (Design)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editor irá gerar um XML do Layout automaticamente</a:t>
            </a:r>
            <a:endParaRPr/>
          </a:p>
        </p:txBody>
      </p:sp>
      <p:sp>
        <p:nvSpPr>
          <p:cNvPr id="354" name="Google Shape;354;p41"/>
          <p:cNvSpPr txBox="1">
            <a:spLocks noGrp="1"/>
          </p:cNvSpPr>
          <p:nvPr>
            <p:ph type="body" idx="1"/>
          </p:nvPr>
        </p:nvSpPr>
        <p:spPr>
          <a:xfrm>
            <a:off x="311700" y="2078575"/>
            <a:ext cx="8520600" cy="15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Editando o XML (Text) manualmente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Android faz um parse do XML do Layout e gera internamente os objetos dos componentes (Views). Este processo é conhecido como “inflate” do XML.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Toda tag XML tem uma classe Java correspondente (subclasse da classe View)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 Text</a:t>
            </a:r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body" idx="1"/>
          </p:nvPr>
        </p:nvSpPr>
        <p:spPr>
          <a:xfrm>
            <a:off x="311700" y="933925"/>
            <a:ext cx="31737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Do design ao text</a:t>
            </a:r>
            <a:endParaRPr/>
          </a:p>
          <a:p>
            <a:pPr marL="914400" lvl="1" indent="-330200" algn="l" rtl="0">
              <a:lnSpc>
                <a:spcPct val="90000"/>
              </a:lnSpc>
              <a:spcBef>
                <a:spcPts val="100"/>
              </a:spcBef>
              <a:spcAft>
                <a:spcPts val="1600"/>
              </a:spcAft>
              <a:buSzPts val="1600"/>
              <a:buChar char="▢"/>
            </a:pPr>
            <a:r>
              <a:rPr lang="en"/>
              <a:t>Na prática, alternamos</a:t>
            </a:r>
            <a:br>
              <a:rPr lang="en"/>
            </a:br>
            <a:r>
              <a:rPr lang="en"/>
              <a:t>entre os dois</a:t>
            </a:r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0" y="1954400"/>
            <a:ext cx="6053700" cy="3189300"/>
          </a:xfrm>
          <a:prstGeom prst="rect">
            <a:avLst/>
          </a:prstGeom>
          <a:solidFill>
            <a:srgbClr val="F8F8F8"/>
          </a:solidFill>
          <a:ln w="183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 version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="1.0"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encoding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="utf-8"</a:t>
            </a:r>
            <a:r>
              <a:rPr lang="en" sz="1200" i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 </a:t>
            </a:r>
            <a:b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="http://schemas.android.com/apk/res/android"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="http://schemas.android.com/apk/res-auto"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="http://schemas.android.com/tools"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:context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=".MainActivity"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="Hello World!"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:layout_constraintLeft_toLeftOf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:layout_constraintRight_toRightOf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rgbClr val="7F0055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25" y="0"/>
            <a:ext cx="4353275" cy="3058075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" name="Google Shape;364;p42"/>
          <p:cNvSpPr/>
          <p:nvPr/>
        </p:nvSpPr>
        <p:spPr>
          <a:xfrm rot="10800000">
            <a:off x="3979339" y="1150064"/>
            <a:ext cx="635100" cy="635100"/>
          </a:xfrm>
          <a:prstGeom prst="leftUpArrow">
            <a:avLst/>
          </a:prstGeom>
          <a:solidFill>
            <a:schemeClr val="lt2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6214547" y="3237111"/>
            <a:ext cx="635100" cy="635100"/>
          </a:xfrm>
          <a:prstGeom prst="leftUpArrow">
            <a:avLst/>
          </a:prstGeom>
          <a:solidFill>
            <a:schemeClr val="lt2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3386675" y="1488725"/>
            <a:ext cx="1883825" cy="2624675"/>
          </a:xfrm>
          <a:custGeom>
            <a:avLst/>
            <a:gdLst/>
            <a:ahLst/>
            <a:cxnLst/>
            <a:rect l="l" t="t" r="r" b="b"/>
            <a:pathLst>
              <a:path w="75353" h="104987" extrusionOk="0">
                <a:moveTo>
                  <a:pt x="0" y="104987"/>
                </a:moveTo>
                <a:cubicBezTo>
                  <a:pt x="8984" y="102964"/>
                  <a:pt x="41345" y="110349"/>
                  <a:pt x="53904" y="92851"/>
                </a:cubicBezTo>
                <a:cubicBezTo>
                  <a:pt x="66463" y="75353"/>
                  <a:pt x="71778" y="15475"/>
                  <a:pt x="75353" y="0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</a:t>
            </a:r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311700" y="3028008"/>
            <a:ext cx="8684100" cy="5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Todo componente (botões, textos, etc) deve estar dentro de um Layout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74" name="Google Shape;374;p43"/>
          <p:cNvSpPr txBox="1">
            <a:spLocks noGrp="1"/>
          </p:cNvSpPr>
          <p:nvPr>
            <p:ph type="body" idx="1"/>
          </p:nvPr>
        </p:nvSpPr>
        <p:spPr>
          <a:xfrm>
            <a:off x="311700" y="3575767"/>
            <a:ext cx="8684100" cy="14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Principais Layouts: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ConstraintLayout (recomendado)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RelativeLayout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LinearLayout</a:t>
            </a: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body" idx="1"/>
          </p:nvPr>
        </p:nvSpPr>
        <p:spPr>
          <a:xfrm>
            <a:off x="311700" y="900053"/>
            <a:ext cx="8684100" cy="22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1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Layouts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Agrupam componentes UI (Views) relacionados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Podem ter outros Layouts internamente (que agruparão outras Views)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Definem como os componentes serão posicionados na tela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aos layouts do Swing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Layouts são classes (e tags) que herdam a classe ViewGroup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/>
          <p:nvPr/>
        </p:nvSpPr>
        <p:spPr>
          <a:xfrm>
            <a:off x="0" y="0"/>
            <a:ext cx="6022800" cy="5143500"/>
          </a:xfrm>
          <a:prstGeom prst="rect">
            <a:avLst/>
          </a:prstGeom>
          <a:solidFill>
            <a:srgbClr val="F8F8F8"/>
          </a:solidFill>
          <a:ln w="183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 i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&lt;?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 version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="1.0"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encoding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="utf-8"</a:t>
            </a:r>
            <a:r>
              <a:rPr lang="en" sz="1200" i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 </a:t>
            </a:r>
            <a:b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="http://schemas.android.com/apk/res/android"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="http://schemas.android.com/apk/res-auto"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="http://schemas.android.com/tools"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="match_parent"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:context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=".MainActivity"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="Hello World!"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:layout_constraintBottom_toBottomOf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:layout_constraintLeft_toLeftOf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:layout_constraintRight_toRightOf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="@+id/textIntroducao"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:layout_marginStart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="42dp"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="32dp"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="Introdução ao Android"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:layout_constraintLeft_toLeftOf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androidx.constraintlayout.widget.ConstraintLayout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091" y="1287450"/>
            <a:ext cx="2288450" cy="1041425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2" name="Google Shape;3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600" y="888475"/>
            <a:ext cx="2017600" cy="329300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27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3" name="Google Shape;383;p44"/>
          <p:cNvSpPr txBox="1">
            <a:spLocks noGrp="1"/>
          </p:cNvSpPr>
          <p:nvPr>
            <p:ph type="title"/>
          </p:nvPr>
        </p:nvSpPr>
        <p:spPr>
          <a:xfrm>
            <a:off x="6577200" y="0"/>
            <a:ext cx="25599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384" name="Google Shape;384;p44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85" name="Google Shape;385;p44"/>
          <p:cNvSpPr/>
          <p:nvPr/>
        </p:nvSpPr>
        <p:spPr>
          <a:xfrm>
            <a:off x="7002150" y="719325"/>
            <a:ext cx="1162500" cy="1188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4"/>
          <p:cNvSpPr/>
          <p:nvPr/>
        </p:nvSpPr>
        <p:spPr>
          <a:xfrm>
            <a:off x="6524775" y="1287700"/>
            <a:ext cx="50700" cy="104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282216" y="1926175"/>
            <a:ext cx="550325" cy="2758725"/>
          </a:xfrm>
          <a:custGeom>
            <a:avLst/>
            <a:gdLst/>
            <a:ahLst/>
            <a:cxnLst/>
            <a:rect l="l" t="t" r="r" b="b"/>
            <a:pathLst>
              <a:path w="22013" h="110349" extrusionOk="0">
                <a:moveTo>
                  <a:pt x="22013" y="110349"/>
                </a:moveTo>
                <a:cubicBezTo>
                  <a:pt x="18344" y="101224"/>
                  <a:pt x="94" y="73989"/>
                  <a:pt x="0" y="55597"/>
                </a:cubicBezTo>
                <a:cubicBezTo>
                  <a:pt x="-94" y="37206"/>
                  <a:pt x="17874" y="9266"/>
                  <a:pt x="21449" y="0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388" name="Google Shape;388;p44"/>
          <p:cNvSpPr/>
          <p:nvPr/>
        </p:nvSpPr>
        <p:spPr>
          <a:xfrm>
            <a:off x="3873500" y="2180175"/>
            <a:ext cx="1343075" cy="1869725"/>
          </a:xfrm>
          <a:custGeom>
            <a:avLst/>
            <a:gdLst/>
            <a:ahLst/>
            <a:cxnLst/>
            <a:rect l="l" t="t" r="r" b="b"/>
            <a:pathLst>
              <a:path w="53723" h="74789" extrusionOk="0">
                <a:moveTo>
                  <a:pt x="0" y="74789"/>
                </a:moveTo>
                <a:cubicBezTo>
                  <a:pt x="8655" y="66746"/>
                  <a:pt x="44968" y="38994"/>
                  <a:pt x="51929" y="26529"/>
                </a:cubicBezTo>
                <a:cubicBezTo>
                  <a:pt x="58891" y="14064"/>
                  <a:pt x="43462" y="4422"/>
                  <a:pt x="41769" y="0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ConstraintLayout</a:t>
            </a: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Posiciona elementos com base em outros, de forma relativa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991" y="1574525"/>
            <a:ext cx="3886751" cy="290605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7" name="Google Shape;3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141" y="2157408"/>
            <a:ext cx="3886199" cy="2907792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 (</a:t>
            </a:r>
            <a:r>
              <a:rPr lang="en" i="1"/>
              <a:t>Resources</a:t>
            </a:r>
            <a:r>
              <a:rPr lang="en"/>
              <a:t>)</a:t>
            </a:r>
            <a:endParaRPr/>
          </a:p>
        </p:txBody>
      </p:sp>
      <p:sp>
        <p:nvSpPr>
          <p:cNvPr id="403" name="Google Shape;403;p46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21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Recursos são arquivos externos ao seu código-fonte (java)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São “externalizados” do seu código para serem mantidos independentemente e mais facilmente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Ficam na pasta “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res</a:t>
            </a:r>
            <a:r>
              <a:rPr lang="en"/>
              <a:t>”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Exemplos: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Imagens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Layouts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Menus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Outros valores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Strings, dimensões, estilos, etc</a:t>
            </a:r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 (</a:t>
            </a:r>
            <a:r>
              <a:rPr lang="en" i="1"/>
              <a:t>Resources</a:t>
            </a:r>
            <a:r>
              <a:rPr lang="en"/>
              <a:t>)</a:t>
            </a:r>
            <a:endParaRPr/>
          </a:p>
        </p:txBody>
      </p:sp>
      <p:sp>
        <p:nvSpPr>
          <p:cNvPr id="410" name="Google Shape;410;p47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11" name="Google Shape;411;p47"/>
          <p:cNvSpPr txBox="1">
            <a:spLocks noGrp="1"/>
          </p:cNvSpPr>
          <p:nvPr>
            <p:ph type="body" idx="1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Exemplo de recursos de Strings 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res/values/strings.xml</a:t>
            </a:r>
            <a:r>
              <a:rPr lang="en"/>
              <a:t>)</a:t>
            </a:r>
            <a:endParaRPr/>
          </a:p>
        </p:txBody>
      </p:sp>
      <p:sp>
        <p:nvSpPr>
          <p:cNvPr id="412" name="Google Shape;412;p47"/>
          <p:cNvSpPr txBox="1">
            <a:spLocks noGrp="1"/>
          </p:cNvSpPr>
          <p:nvPr>
            <p:ph type="body" idx="1"/>
          </p:nvPr>
        </p:nvSpPr>
        <p:spPr>
          <a:xfrm>
            <a:off x="311700" y="2644425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São acessados pelo nome usando o “@”:</a:t>
            </a:r>
            <a:endParaRPr/>
          </a:p>
        </p:txBody>
      </p:sp>
      <p:sp>
        <p:nvSpPr>
          <p:cNvPr id="413" name="Google Shape;413;p47"/>
          <p:cNvSpPr/>
          <p:nvPr/>
        </p:nvSpPr>
        <p:spPr>
          <a:xfrm>
            <a:off x="880533" y="1608675"/>
            <a:ext cx="6022800" cy="867900"/>
          </a:xfrm>
          <a:prstGeom prst="rect">
            <a:avLst/>
          </a:prstGeom>
          <a:solidFill>
            <a:srgbClr val="F8F8F8"/>
          </a:solidFill>
          <a:ln w="183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resources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name=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"app_name"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&gt;PlainText&lt;/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string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string 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name=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"introducao"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&gt;Introdução ao Android&lt;/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string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resources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 i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14" name="Google Shape;414;p47"/>
          <p:cNvSpPr/>
          <p:nvPr/>
        </p:nvSpPr>
        <p:spPr>
          <a:xfrm>
            <a:off x="880525" y="3111525"/>
            <a:ext cx="6022800" cy="1803600"/>
          </a:xfrm>
          <a:prstGeom prst="rect">
            <a:avLst/>
          </a:prstGeom>
          <a:solidFill>
            <a:srgbClr val="F8F8F8"/>
          </a:solidFill>
          <a:ln w="183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="@+id/textIntroducao"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:layout_marginStart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="42dp"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="32dp"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="@string/introducao"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="@+id/textHello"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3605400" y="2229550"/>
            <a:ext cx="2066625" cy="2132200"/>
          </a:xfrm>
          <a:custGeom>
            <a:avLst/>
            <a:gdLst/>
            <a:ahLst/>
            <a:cxnLst/>
            <a:rect l="l" t="t" r="r" b="b"/>
            <a:pathLst>
              <a:path w="82665" h="85288" extrusionOk="0">
                <a:moveTo>
                  <a:pt x="35559" y="85288"/>
                </a:moveTo>
                <a:cubicBezTo>
                  <a:pt x="43320" y="74978"/>
                  <a:pt x="88053" y="37640"/>
                  <a:pt x="82126" y="23425"/>
                </a:cubicBezTo>
                <a:cubicBezTo>
                  <a:pt x="76200" y="9210"/>
                  <a:pt x="13688" y="3904"/>
                  <a:pt x="0" y="0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</a:t>
            </a:r>
            <a:endParaRPr/>
          </a:p>
        </p:txBody>
      </p:sp>
      <p:sp>
        <p:nvSpPr>
          <p:cNvPr id="421" name="Google Shape;421;p48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São as partes da tela que o usuário vê e interage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Assim como no Swing, são objetos de uma determinada classe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Possuem atributos e métodos</a:t>
            </a:r>
            <a:endParaRPr/>
          </a:p>
          <a:p>
            <a:pPr marL="457200" lvl="0" indent="-355600" algn="l" rtl="0">
              <a:spcBef>
                <a:spcPts val="2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Os componentes são também chamados de </a:t>
            </a:r>
            <a:r>
              <a:rPr lang="en" i="1"/>
              <a:t>views</a:t>
            </a:r>
            <a:r>
              <a:rPr lang="en"/>
              <a:t>, pois todas as classes que as implementam herdam a classe 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View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457200" lvl="0" indent="-355600" algn="l" rtl="0">
              <a:spcBef>
                <a:spcPts val="2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Exemplos de componentes (</a:t>
            </a:r>
            <a:r>
              <a:rPr lang="en" i="1"/>
              <a:t>views</a:t>
            </a:r>
            <a:r>
              <a:rPr lang="en"/>
              <a:t>):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TextView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EditText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CheckBox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Button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urier"/>
              <a:buChar char="▢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ImageView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22" name="Google Shape;422;p48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2933700" cy="29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Android Studio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Instalação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Hello World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Interface Gráfica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Activities e Intents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Preferências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Listas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Banco de Dados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>
            <a:off x="3289144" y="559975"/>
            <a:ext cx="34377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Aplicativo de </a:t>
            </a:r>
            <a:br>
              <a:rPr lang="en"/>
            </a:br>
            <a:r>
              <a:rPr lang="en"/>
              <a:t>Exemplo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798" y="2083500"/>
            <a:ext cx="1828799" cy="2880361"/>
          </a:xfrm>
          <a:prstGeom prst="rect">
            <a:avLst/>
          </a:prstGeom>
          <a:noFill/>
          <a:ln w="19050" cap="flat" cmpd="sng">
            <a:solidFill>
              <a:srgbClr val="5657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607" y="169075"/>
            <a:ext cx="1828799" cy="2880361"/>
          </a:xfrm>
          <a:prstGeom prst="rect">
            <a:avLst/>
          </a:prstGeom>
          <a:noFill/>
          <a:ln w="19050" cap="flat" cmpd="sng">
            <a:solidFill>
              <a:srgbClr val="5657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202" y="1125374"/>
            <a:ext cx="1828799" cy="2882189"/>
          </a:xfrm>
          <a:prstGeom prst="rect">
            <a:avLst/>
          </a:prstGeom>
          <a:noFill/>
          <a:ln w="19050" cap="flat" cmpd="sng">
            <a:solidFill>
              <a:srgbClr val="5657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511" y="830492"/>
            <a:ext cx="7308188" cy="2315613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8" name="Google Shape;428;p4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TextView</a:t>
            </a:r>
            <a:endParaRPr/>
          </a:p>
        </p:txBody>
      </p:sp>
      <p:sp>
        <p:nvSpPr>
          <p:cNvPr id="429" name="Google Shape;429;p49"/>
          <p:cNvSpPr txBox="1">
            <a:spLocks noGrp="1"/>
          </p:cNvSpPr>
          <p:nvPr>
            <p:ph type="body" idx="1"/>
          </p:nvPr>
        </p:nvSpPr>
        <p:spPr>
          <a:xfrm>
            <a:off x="2165894" y="187442"/>
            <a:ext cx="3886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Representa um texto (label)</a:t>
            </a:r>
            <a:endParaRPr/>
          </a:p>
        </p:txBody>
      </p:sp>
      <p:sp>
        <p:nvSpPr>
          <p:cNvPr id="430" name="Google Shape;430;p49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31" name="Google Shape;431;p49"/>
          <p:cNvSpPr txBox="1"/>
          <p:nvPr/>
        </p:nvSpPr>
        <p:spPr>
          <a:xfrm>
            <a:off x="4189450" y="1972350"/>
            <a:ext cx="10515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Selecione o </a:t>
            </a: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32" name="Google Shape;432;p49"/>
          <p:cNvCxnSpPr>
            <a:endCxn id="431" idx="1"/>
          </p:cNvCxnSpPr>
          <p:nvPr/>
        </p:nvCxnSpPr>
        <p:spPr>
          <a:xfrm>
            <a:off x="3710950" y="1199550"/>
            <a:ext cx="478500" cy="10065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" name="Google Shape;433;p49"/>
          <p:cNvSpPr txBox="1"/>
          <p:nvPr/>
        </p:nvSpPr>
        <p:spPr>
          <a:xfrm>
            <a:off x="5484850" y="1972350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Arraste para a tela de 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34" name="Google Shape;434;p49"/>
          <p:cNvCxnSpPr>
            <a:endCxn id="433" idx="0"/>
          </p:cNvCxnSpPr>
          <p:nvPr/>
        </p:nvCxnSpPr>
        <p:spPr>
          <a:xfrm>
            <a:off x="5592250" y="1833150"/>
            <a:ext cx="521400" cy="1392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49"/>
          <p:cNvSpPr txBox="1"/>
          <p:nvPr/>
        </p:nvSpPr>
        <p:spPr>
          <a:xfrm>
            <a:off x="6167170" y="681238"/>
            <a:ext cx="1730100" cy="681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Clique no botão para selecionar um recurso (String)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36" name="Google Shape;436;p49"/>
          <p:cNvCxnSpPr>
            <a:stCxn id="435" idx="2"/>
          </p:cNvCxnSpPr>
          <p:nvPr/>
        </p:nvCxnSpPr>
        <p:spPr>
          <a:xfrm>
            <a:off x="7032220" y="1363138"/>
            <a:ext cx="1785300" cy="13875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7" name="Google Shape;4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850" y="2730425"/>
            <a:ext cx="2581500" cy="22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9"/>
          <p:cNvSpPr txBox="1"/>
          <p:nvPr/>
        </p:nvSpPr>
        <p:spPr>
          <a:xfrm>
            <a:off x="3081725" y="3695325"/>
            <a:ext cx="1490400" cy="10065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Novo valor</a:t>
            </a:r>
            <a:br>
              <a:rPr lang="en" sz="1300"/>
            </a:br>
            <a:br>
              <a:rPr lang="en" sz="1300"/>
            </a:br>
            <a:r>
              <a:rPr lang="en" sz="1300"/>
              <a:t>Escolha String value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39" name="Google Shape;439;p49"/>
          <p:cNvCxnSpPr>
            <a:endCxn id="438" idx="0"/>
          </p:cNvCxnSpPr>
          <p:nvPr/>
        </p:nvCxnSpPr>
        <p:spPr>
          <a:xfrm flipH="1">
            <a:off x="3826925" y="3153825"/>
            <a:ext cx="830400" cy="5415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49"/>
          <p:cNvSpPr/>
          <p:nvPr/>
        </p:nvSpPr>
        <p:spPr>
          <a:xfrm rot="-5400000" flipH="1">
            <a:off x="7028775" y="3296325"/>
            <a:ext cx="402900" cy="415500"/>
          </a:xfrm>
          <a:prstGeom prst="bentUpArrow">
            <a:avLst>
              <a:gd name="adj1" fmla="val 37571"/>
              <a:gd name="adj2" fmla="val 33999"/>
              <a:gd name="adj3" fmla="val 50000"/>
            </a:avLst>
          </a:prstGeom>
          <a:solidFill>
            <a:schemeClr val="lt2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9"/>
          <p:cNvSpPr/>
          <p:nvPr/>
        </p:nvSpPr>
        <p:spPr>
          <a:xfrm>
            <a:off x="3426183" y="4185350"/>
            <a:ext cx="312600" cy="338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75" y="2730425"/>
            <a:ext cx="2747200" cy="23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TextView</a:t>
            </a:r>
            <a:endParaRPr/>
          </a:p>
        </p:txBody>
      </p:sp>
      <p:sp>
        <p:nvSpPr>
          <p:cNvPr id="448" name="Google Shape;448;p50"/>
          <p:cNvSpPr txBox="1">
            <a:spLocks noGrp="1"/>
          </p:cNvSpPr>
          <p:nvPr>
            <p:ph type="body" idx="1"/>
          </p:nvPr>
        </p:nvSpPr>
        <p:spPr>
          <a:xfrm>
            <a:off x="2165894" y="187442"/>
            <a:ext cx="3886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Representa um texto (label)</a:t>
            </a:r>
            <a:endParaRPr/>
          </a:p>
        </p:txBody>
      </p:sp>
      <p:sp>
        <p:nvSpPr>
          <p:cNvPr id="449" name="Google Shape;449;p50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 (campo de senha apenas)</a:t>
            </a:r>
            <a:endParaRPr/>
          </a:p>
        </p:txBody>
      </p:sp>
      <p:sp>
        <p:nvSpPr>
          <p:cNvPr id="451" name="Google Shape;451;p50"/>
          <p:cNvSpPr/>
          <p:nvPr/>
        </p:nvSpPr>
        <p:spPr>
          <a:xfrm>
            <a:off x="880525" y="1663725"/>
            <a:ext cx="6675900" cy="2264700"/>
          </a:xfrm>
          <a:prstGeom prst="rect">
            <a:avLst/>
          </a:prstGeom>
          <a:solidFill>
            <a:srgbClr val="F8F8F8"/>
          </a:solidFill>
          <a:ln w="183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TextView</a:t>
            </a:r>
            <a:endParaRPr sz="13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="@+id/textMessage"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="25dp"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="@string/message"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:textSize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="14dp"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:layout_constraintEnd_toEndOf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:layout_constraintTop_toTopOf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EditText</a:t>
            </a:r>
            <a:endParaRPr/>
          </a:p>
        </p:txBody>
      </p:sp>
      <p:sp>
        <p:nvSpPr>
          <p:cNvPr id="457" name="Google Shape;457;p51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58" name="Google Shape;458;p51"/>
          <p:cNvSpPr txBox="1">
            <a:spLocks noGrp="1"/>
          </p:cNvSpPr>
          <p:nvPr>
            <p:ph type="body" idx="1"/>
          </p:nvPr>
        </p:nvSpPr>
        <p:spPr>
          <a:xfrm>
            <a:off x="2165900" y="187450"/>
            <a:ext cx="6714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Texto de entrada do usuário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Vários tipos:</a:t>
            </a:r>
            <a:r>
              <a:rPr lang="en" sz="1800"/>
              <a:t> </a:t>
            </a:r>
            <a:r>
              <a:rPr lang="en" sz="1800">
                <a:latin typeface="Courier"/>
                <a:ea typeface="Courier"/>
                <a:cs typeface="Courier"/>
                <a:sym typeface="Courier"/>
              </a:rPr>
              <a:t>text, textPassword, number, etc</a:t>
            </a:r>
            <a:r>
              <a:rPr lang="en" sz="1800"/>
              <a:t> </a:t>
            </a:r>
            <a:endParaRPr sz="1800"/>
          </a:p>
        </p:txBody>
      </p:sp>
      <p:pic>
        <p:nvPicPr>
          <p:cNvPr id="459" name="Google Shape;4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6272"/>
            <a:ext cx="9143999" cy="2535456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0" name="Google Shape;460;p51"/>
          <p:cNvSpPr txBox="1"/>
          <p:nvPr/>
        </p:nvSpPr>
        <p:spPr>
          <a:xfrm>
            <a:off x="311209" y="4003504"/>
            <a:ext cx="10515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Tipos de entrada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61" name="Google Shape;461;p51"/>
          <p:cNvCxnSpPr>
            <a:endCxn id="460" idx="0"/>
          </p:cNvCxnSpPr>
          <p:nvPr/>
        </p:nvCxnSpPr>
        <p:spPr>
          <a:xfrm flipH="1">
            <a:off x="836959" y="1848904"/>
            <a:ext cx="525900" cy="21546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51"/>
          <p:cNvSpPr txBox="1"/>
          <p:nvPr/>
        </p:nvSpPr>
        <p:spPr>
          <a:xfrm>
            <a:off x="1784565" y="4003504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Arraste para a tela de 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63" name="Google Shape;463;p51"/>
          <p:cNvCxnSpPr>
            <a:endCxn id="462" idx="0"/>
          </p:cNvCxnSpPr>
          <p:nvPr/>
        </p:nvCxnSpPr>
        <p:spPr>
          <a:xfrm flipH="1">
            <a:off x="2413365" y="3217204"/>
            <a:ext cx="1128600" cy="7863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51"/>
          <p:cNvSpPr txBox="1"/>
          <p:nvPr/>
        </p:nvSpPr>
        <p:spPr>
          <a:xfrm>
            <a:off x="5143475" y="4003500"/>
            <a:ext cx="2526300" cy="651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Diga o ID do componente. Ele será usado para acessar o valor digitado a partir do Java</a:t>
            </a:r>
            <a:endParaRPr sz="1300"/>
          </a:p>
        </p:txBody>
      </p:sp>
      <p:cxnSp>
        <p:nvCxnSpPr>
          <p:cNvPr id="465" name="Google Shape;465;p51"/>
          <p:cNvCxnSpPr>
            <a:endCxn id="464" idx="0"/>
          </p:cNvCxnSpPr>
          <p:nvPr/>
        </p:nvCxnSpPr>
        <p:spPr>
          <a:xfrm flipH="1">
            <a:off x="6406625" y="1848000"/>
            <a:ext cx="1324200" cy="21555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p51"/>
          <p:cNvSpPr txBox="1"/>
          <p:nvPr/>
        </p:nvSpPr>
        <p:spPr>
          <a:xfrm>
            <a:off x="3464020" y="4003504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os alinhamentos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67" name="Google Shape;467;p51"/>
          <p:cNvCxnSpPr>
            <a:endCxn id="466" idx="0"/>
          </p:cNvCxnSpPr>
          <p:nvPr/>
        </p:nvCxnSpPr>
        <p:spPr>
          <a:xfrm>
            <a:off x="3378820" y="3625204"/>
            <a:ext cx="714000" cy="3783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EditText</a:t>
            </a:r>
            <a:endParaRPr/>
          </a:p>
        </p:txBody>
      </p:sp>
      <p:sp>
        <p:nvSpPr>
          <p:cNvPr id="473" name="Google Shape;473;p52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2165900" y="187450"/>
            <a:ext cx="6714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Texto de entrada do usuário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Vários tipos:</a:t>
            </a:r>
            <a:r>
              <a:rPr lang="en" sz="1800"/>
              <a:t> </a:t>
            </a:r>
            <a:r>
              <a:rPr lang="en" sz="1800">
                <a:latin typeface="Courier"/>
                <a:ea typeface="Courier"/>
                <a:cs typeface="Courier"/>
                <a:sym typeface="Courier"/>
              </a:rPr>
              <a:t>text, textPassword, number, etc</a:t>
            </a:r>
            <a:r>
              <a:rPr lang="en" sz="1800"/>
              <a:t> </a:t>
            </a:r>
            <a:endParaRPr sz="1800"/>
          </a:p>
        </p:txBody>
      </p:sp>
      <p:sp>
        <p:nvSpPr>
          <p:cNvPr id="475" name="Google Shape;475;p52"/>
          <p:cNvSpPr txBox="1">
            <a:spLocks noGrp="1"/>
          </p:cNvSpPr>
          <p:nvPr>
            <p:ph type="body" idx="1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 (campo de senha apenas)</a:t>
            </a:r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880525" y="1663725"/>
            <a:ext cx="6979500" cy="2047500"/>
          </a:xfrm>
          <a:prstGeom prst="rect">
            <a:avLst/>
          </a:prstGeom>
          <a:solidFill>
            <a:srgbClr val="F8F8F8"/>
          </a:solidFill>
          <a:ln w="183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EditText</a:t>
            </a:r>
            <a:endParaRPr sz="13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="@+id/editPassword"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="0dp"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:inputType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="textPassword"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="@id/editLogin"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:layout_constraintEnd_toEndOf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="@id/editLogin"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:layout_constraintBaseline_toBaselineOf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="@id/textPassword"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CheckBox</a:t>
            </a:r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body" idx="1"/>
          </p:nvPr>
        </p:nvSpPr>
        <p:spPr>
          <a:xfrm>
            <a:off x="2623094" y="187442"/>
            <a:ext cx="3886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Caixa de seleção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84" name="Google Shape;4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25" y="733550"/>
            <a:ext cx="8279000" cy="3443401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5" name="Google Shape;485;p53"/>
          <p:cNvSpPr txBox="1"/>
          <p:nvPr/>
        </p:nvSpPr>
        <p:spPr>
          <a:xfrm>
            <a:off x="470056" y="4440942"/>
            <a:ext cx="1128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86" name="Google Shape;486;p53"/>
          <p:cNvCxnSpPr>
            <a:endCxn id="485" idx="0"/>
          </p:cNvCxnSpPr>
          <p:nvPr/>
        </p:nvCxnSpPr>
        <p:spPr>
          <a:xfrm flipH="1">
            <a:off x="1034356" y="1897842"/>
            <a:ext cx="912900" cy="2543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53"/>
          <p:cNvSpPr txBox="1"/>
          <p:nvPr/>
        </p:nvSpPr>
        <p:spPr>
          <a:xfrm>
            <a:off x="1752211" y="4440949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Arraste para a tela de 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88" name="Google Shape;488;p53"/>
          <p:cNvCxnSpPr>
            <a:endCxn id="487" idx="0"/>
          </p:cNvCxnSpPr>
          <p:nvPr/>
        </p:nvCxnSpPr>
        <p:spPr>
          <a:xfrm flipH="1">
            <a:off x="2381011" y="3302149"/>
            <a:ext cx="970500" cy="11388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53"/>
          <p:cNvCxnSpPr/>
          <p:nvPr/>
        </p:nvCxnSpPr>
        <p:spPr>
          <a:xfrm flipH="1">
            <a:off x="6642400" y="1312325"/>
            <a:ext cx="1104600" cy="31287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53"/>
          <p:cNvSpPr txBox="1"/>
          <p:nvPr/>
        </p:nvSpPr>
        <p:spPr>
          <a:xfrm>
            <a:off x="3163365" y="4440949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os alinhamentos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91" name="Google Shape;491;p53"/>
          <p:cNvCxnSpPr>
            <a:endCxn id="490" idx="0"/>
          </p:cNvCxnSpPr>
          <p:nvPr/>
        </p:nvCxnSpPr>
        <p:spPr>
          <a:xfrm>
            <a:off x="3718365" y="3372649"/>
            <a:ext cx="73800" cy="10683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53"/>
          <p:cNvSpPr txBox="1"/>
          <p:nvPr/>
        </p:nvSpPr>
        <p:spPr>
          <a:xfrm>
            <a:off x="4574520" y="4440949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Mude o texto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93" name="Google Shape;493;p53"/>
          <p:cNvSpPr txBox="1"/>
          <p:nvPr/>
        </p:nvSpPr>
        <p:spPr>
          <a:xfrm>
            <a:off x="5985675" y="4440949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 ID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94" name="Google Shape;494;p53"/>
          <p:cNvCxnSpPr>
            <a:endCxn id="492" idx="0"/>
          </p:cNvCxnSpPr>
          <p:nvPr/>
        </p:nvCxnSpPr>
        <p:spPr>
          <a:xfrm>
            <a:off x="5101320" y="3379549"/>
            <a:ext cx="102000" cy="10614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CheckBox</a:t>
            </a:r>
            <a:endParaRPr/>
          </a:p>
        </p:txBody>
      </p:sp>
      <p:sp>
        <p:nvSpPr>
          <p:cNvPr id="500" name="Google Shape;500;p54"/>
          <p:cNvSpPr txBox="1">
            <a:spLocks noGrp="1"/>
          </p:cNvSpPr>
          <p:nvPr>
            <p:ph type="body" idx="1"/>
          </p:nvPr>
        </p:nvSpPr>
        <p:spPr>
          <a:xfrm>
            <a:off x="2623094" y="187442"/>
            <a:ext cx="3886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Caixa de seleção</a:t>
            </a: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02" name="Google Shape;502;p54"/>
          <p:cNvSpPr txBox="1">
            <a:spLocks noGrp="1"/>
          </p:cNvSpPr>
          <p:nvPr>
            <p:ph type="body" idx="1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</a:t>
            </a:r>
            <a:endParaRPr/>
          </a:p>
        </p:txBody>
      </p:sp>
      <p:sp>
        <p:nvSpPr>
          <p:cNvPr id="503" name="Google Shape;503;p54"/>
          <p:cNvSpPr/>
          <p:nvPr/>
        </p:nvSpPr>
        <p:spPr>
          <a:xfrm>
            <a:off x="880525" y="1663725"/>
            <a:ext cx="6979500" cy="2047500"/>
          </a:xfrm>
          <a:prstGeom prst="rect">
            <a:avLst/>
          </a:prstGeom>
          <a:solidFill>
            <a:srgbClr val="F8F8F8"/>
          </a:solidFill>
          <a:ln w="183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CheckBox</a:t>
            </a:r>
            <a:endParaRPr sz="12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="@+id/checkSaveLogin"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="20dp"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="@string/saveLogin"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:textColor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="#777777"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="@+id/editPassword"</a:t>
            </a:r>
            <a:endParaRPr sz="1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2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:layout_constraintTop_toBottomOf</a:t>
            </a:r>
            <a:r>
              <a:rPr lang="en" sz="1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="@+id/editPassword"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body" idx="1"/>
          </p:nvPr>
        </p:nvSpPr>
        <p:spPr>
          <a:xfrm>
            <a:off x="2089694" y="187442"/>
            <a:ext cx="3886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Botão clicável</a:t>
            </a:r>
            <a:endParaRPr/>
          </a:p>
        </p:txBody>
      </p:sp>
      <p:sp>
        <p:nvSpPr>
          <p:cNvPr id="510" name="Google Shape;510;p55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11" name="Google Shape;5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1818"/>
            <a:ext cx="9143999" cy="2919864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2" name="Google Shape;512;p55"/>
          <p:cNvSpPr txBox="1"/>
          <p:nvPr/>
        </p:nvSpPr>
        <p:spPr>
          <a:xfrm>
            <a:off x="470056" y="4440942"/>
            <a:ext cx="1128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Componente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13" name="Google Shape;513;p55"/>
          <p:cNvCxnSpPr>
            <a:endCxn id="512" idx="0"/>
          </p:cNvCxnSpPr>
          <p:nvPr/>
        </p:nvCxnSpPr>
        <p:spPr>
          <a:xfrm flipH="1">
            <a:off x="1034356" y="1488642"/>
            <a:ext cx="94500" cy="29523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55"/>
          <p:cNvSpPr txBox="1"/>
          <p:nvPr/>
        </p:nvSpPr>
        <p:spPr>
          <a:xfrm>
            <a:off x="1752211" y="4440949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Arraste para a tela de design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15" name="Google Shape;515;p55"/>
          <p:cNvCxnSpPr>
            <a:endCxn id="514" idx="0"/>
          </p:cNvCxnSpPr>
          <p:nvPr/>
        </p:nvCxnSpPr>
        <p:spPr>
          <a:xfrm flipH="1">
            <a:off x="2381011" y="3739549"/>
            <a:ext cx="518700" cy="7014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55"/>
          <p:cNvCxnSpPr/>
          <p:nvPr/>
        </p:nvCxnSpPr>
        <p:spPr>
          <a:xfrm flipH="1">
            <a:off x="6642375" y="1742725"/>
            <a:ext cx="1076400" cy="26982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55"/>
          <p:cNvSpPr txBox="1"/>
          <p:nvPr/>
        </p:nvSpPr>
        <p:spPr>
          <a:xfrm>
            <a:off x="3163365" y="4440949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os alinhamentos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18" name="Google Shape;518;p55"/>
          <p:cNvCxnSpPr>
            <a:endCxn id="517" idx="0"/>
          </p:cNvCxnSpPr>
          <p:nvPr/>
        </p:nvCxnSpPr>
        <p:spPr>
          <a:xfrm>
            <a:off x="3407865" y="3499549"/>
            <a:ext cx="384300" cy="9414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55"/>
          <p:cNvSpPr txBox="1"/>
          <p:nvPr/>
        </p:nvSpPr>
        <p:spPr>
          <a:xfrm>
            <a:off x="4574520" y="4440949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Mude o texto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20" name="Google Shape;520;p55"/>
          <p:cNvSpPr txBox="1"/>
          <p:nvPr/>
        </p:nvSpPr>
        <p:spPr>
          <a:xfrm>
            <a:off x="5985675" y="4440949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 ID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21" name="Google Shape;521;p55"/>
          <p:cNvCxnSpPr>
            <a:endCxn id="519" idx="0"/>
          </p:cNvCxnSpPr>
          <p:nvPr/>
        </p:nvCxnSpPr>
        <p:spPr>
          <a:xfrm>
            <a:off x="4536720" y="3563149"/>
            <a:ext cx="666600" cy="8778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2089694" y="187442"/>
            <a:ext cx="38862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Botão clicável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29" name="Google Shape;529;p56"/>
          <p:cNvSpPr txBox="1">
            <a:spLocks noGrp="1"/>
          </p:cNvSpPr>
          <p:nvPr>
            <p:ph type="body" idx="1"/>
          </p:nvPr>
        </p:nvSpPr>
        <p:spPr>
          <a:xfrm>
            <a:off x="311700" y="1120425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XML resultante do slide anterior</a:t>
            </a:r>
            <a:endParaRPr/>
          </a:p>
        </p:txBody>
      </p:sp>
      <p:sp>
        <p:nvSpPr>
          <p:cNvPr id="530" name="Google Shape;530;p56"/>
          <p:cNvSpPr/>
          <p:nvPr/>
        </p:nvSpPr>
        <p:spPr>
          <a:xfrm>
            <a:off x="880525" y="1663725"/>
            <a:ext cx="6979500" cy="2047500"/>
          </a:xfrm>
          <a:prstGeom prst="rect">
            <a:avLst/>
          </a:prstGeom>
          <a:solidFill>
            <a:srgbClr val="F8F8F8"/>
          </a:solidFill>
          <a:ln w="183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Button</a:t>
            </a:r>
            <a:endParaRPr sz="1300">
              <a:solidFill>
                <a:srgbClr val="000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:id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="@+id/buttonEnter"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:layout_width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:layout_height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="wrap_content"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:layout_marginTop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="20dp"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android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:text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="@string/enter"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:layout_constraintEnd_toEndOf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:layout_constraintStart_toStartOf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="parent"</a:t>
            </a:r>
            <a:endParaRPr sz="13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300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app</a:t>
            </a:r>
            <a:r>
              <a:rPr lang="en" sz="130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:layout_constraintTop_toBottomOf</a:t>
            </a:r>
            <a:r>
              <a:rPr lang="en" sz="13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="@+id/checkSaveLogin"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/&gt;</a:t>
            </a:r>
            <a:endParaRPr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Mudando as Cores</a:t>
            </a:r>
            <a:endParaRPr/>
          </a:p>
        </p:txBody>
      </p:sp>
      <p:sp>
        <p:nvSpPr>
          <p:cNvPr id="536" name="Google Shape;536;p57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No arquivo “res/values/themes/themes.xml” é possível mudar as cores básicas do tema do seu aplicativo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Na verdade, é possível personalizar basicamente todos os componentes do aplicativo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Entretanto, os detalhes desse arquivo vão além do escopo do curso</a:t>
            </a:r>
            <a:endParaRPr/>
          </a:p>
        </p:txBody>
      </p:sp>
      <p:sp>
        <p:nvSpPr>
          <p:cNvPr id="537" name="Google Shape;537;p57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Mudando as Cores</a:t>
            </a:r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44" name="Google Shape;544;p58"/>
          <p:cNvSpPr/>
          <p:nvPr/>
        </p:nvSpPr>
        <p:spPr>
          <a:xfrm>
            <a:off x="0" y="1200858"/>
            <a:ext cx="9144000" cy="3520500"/>
          </a:xfrm>
          <a:prstGeom prst="rect">
            <a:avLst/>
          </a:prstGeom>
          <a:solidFill>
            <a:srgbClr val="F8F8F8"/>
          </a:solidFill>
          <a:ln w="183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resources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xmlns:</a:t>
            </a:r>
            <a:r>
              <a:rPr lang="en" sz="1200" b="1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="http://schemas.android.com/tools"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style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="Theme.PlainText"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parent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="Theme.MaterialComponents.DayNight.DarkActionBar"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&lt;!-- Primary brand color. --&gt;</a:t>
            </a:r>
            <a:endParaRPr sz="1200" i="1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="colorPrimary"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&gt;#565758&lt;/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="colorPrimaryVariant"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&gt;#565758&lt;/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="colorOnPrimary"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&gt;#a1c639&lt;/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&lt;!-- Secondary brand color. --&gt;</a:t>
            </a:r>
            <a:endParaRPr sz="1200" i="1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="colorSecondary"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&gt;#565758&lt;/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="colorSecondaryVariant"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&gt;#a1c639&lt;/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="colorOnSecondary"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&gt;#a1c639&lt;/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&lt;!-- Status bar color. --&gt;</a:t>
            </a:r>
            <a:endParaRPr sz="1200" i="1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="android:statusBarColor" </a:t>
            </a:r>
            <a:r>
              <a:rPr lang="en" sz="1200" b="1">
                <a:solidFill>
                  <a:srgbClr val="660E7A"/>
                </a:solidFill>
                <a:latin typeface="Courier"/>
                <a:ea typeface="Courier"/>
                <a:cs typeface="Courier"/>
                <a:sym typeface="Courier"/>
              </a:rPr>
              <a:t>tools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:targetApi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="l"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&gt;#565758&lt;/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&lt;!-- Customize your theme here. --&gt;</a:t>
            </a:r>
            <a:endParaRPr sz="1200" i="1">
              <a:solidFill>
                <a:srgbClr val="80808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rPr>
              <a:t>       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 </a:t>
            </a:r>
            <a:r>
              <a:rPr lang="en" sz="1200" b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lang="en" sz="12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="android:textColor"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&gt;#39393a&lt;/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item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style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&lt;/</a:t>
            </a:r>
            <a:r>
              <a:rPr lang="en" sz="1200" b="1">
                <a:solidFill>
                  <a:srgbClr val="000080"/>
                </a:solidFill>
                <a:latin typeface="Courier"/>
                <a:ea typeface="Courier"/>
                <a:cs typeface="Courier"/>
                <a:sym typeface="Courier"/>
              </a:rPr>
              <a:t>resources</a:t>
            </a:r>
            <a:r>
              <a:rPr lang="en" sz="1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</a:t>
            </a:r>
            <a:endParaRPr sz="1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45" name="Google Shape;545;p58"/>
          <p:cNvSpPr txBox="1"/>
          <p:nvPr/>
        </p:nvSpPr>
        <p:spPr>
          <a:xfrm>
            <a:off x="6490700" y="2123900"/>
            <a:ext cx="2502300" cy="300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Fundo da barra do app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46" name="Google Shape;546;p58"/>
          <p:cNvCxnSpPr>
            <a:stCxn id="545" idx="1"/>
          </p:cNvCxnSpPr>
          <p:nvPr/>
        </p:nvCxnSpPr>
        <p:spPr>
          <a:xfrm rot="10800000">
            <a:off x="4445000" y="2169650"/>
            <a:ext cx="2045700" cy="1044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p58"/>
          <p:cNvSpPr txBox="1"/>
          <p:nvPr/>
        </p:nvSpPr>
        <p:spPr>
          <a:xfrm>
            <a:off x="6490700" y="3024189"/>
            <a:ext cx="2502300" cy="300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Fundo da barra do relógio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48" name="Google Shape;548;p58"/>
          <p:cNvCxnSpPr>
            <a:stCxn id="547" idx="1"/>
          </p:cNvCxnSpPr>
          <p:nvPr/>
        </p:nvCxnSpPr>
        <p:spPr>
          <a:xfrm flipH="1">
            <a:off x="6279500" y="3174339"/>
            <a:ext cx="211200" cy="3042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58"/>
          <p:cNvSpPr txBox="1"/>
          <p:nvPr/>
        </p:nvSpPr>
        <p:spPr>
          <a:xfrm>
            <a:off x="6490700" y="2566989"/>
            <a:ext cx="2502300" cy="300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Texto dos botões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50" name="Google Shape;550;p58"/>
          <p:cNvCxnSpPr>
            <a:stCxn id="549" idx="1"/>
          </p:cNvCxnSpPr>
          <p:nvPr/>
        </p:nvCxnSpPr>
        <p:spPr>
          <a:xfrm rot="10800000">
            <a:off x="4628300" y="2532939"/>
            <a:ext cx="1862400" cy="1842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1" name="Google Shape;551;p58"/>
          <p:cNvSpPr txBox="1"/>
          <p:nvPr/>
        </p:nvSpPr>
        <p:spPr>
          <a:xfrm>
            <a:off x="5500100" y="4264575"/>
            <a:ext cx="1862400" cy="300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Textos das telas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52" name="Google Shape;552;p58"/>
          <p:cNvCxnSpPr>
            <a:stCxn id="551" idx="1"/>
          </p:cNvCxnSpPr>
          <p:nvPr/>
        </p:nvCxnSpPr>
        <p:spPr>
          <a:xfrm rot="10800000">
            <a:off x="4205000" y="4070925"/>
            <a:ext cx="1295100" cy="3438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58"/>
          <p:cNvSpPr/>
          <p:nvPr/>
        </p:nvSpPr>
        <p:spPr>
          <a:xfrm rot="-5400000">
            <a:off x="8105100" y="4100450"/>
            <a:ext cx="925200" cy="1186500"/>
          </a:xfrm>
          <a:prstGeom prst="round1Rect">
            <a:avLst>
              <a:gd name="adj" fmla="val 3380"/>
            </a:avLst>
          </a:prstGeom>
          <a:solidFill>
            <a:srgbClr val="CDDC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4024489" y="2129850"/>
            <a:ext cx="3506900" cy="17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Mudando as Cores</a:t>
            </a:r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29904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Ao modificar o XML, basta voltar para a tela de design</a:t>
            </a:r>
            <a:endParaRPr/>
          </a:p>
        </p:txBody>
      </p:sp>
      <p:pic>
        <p:nvPicPr>
          <p:cNvPr id="561" name="Google Shape;5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300" y="966900"/>
            <a:ext cx="4499328" cy="3705842"/>
          </a:xfrm>
          <a:prstGeom prst="rect">
            <a:avLst/>
          </a:prstGeom>
          <a:noFill/>
          <a:ln w="19050" cap="flat" cmpd="sng">
            <a:solidFill>
              <a:srgbClr val="5657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dentro de Layout</a:t>
            </a:r>
            <a:endParaRPr/>
          </a:p>
        </p:txBody>
      </p:sp>
      <p:sp>
        <p:nvSpPr>
          <p:cNvPr id="567" name="Google Shape;567;p60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Um layout pode ser um sub-componente de um layout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Combine layouts para obter os efeitos desejados</a:t>
            </a:r>
            <a:endParaRPr/>
          </a:p>
        </p:txBody>
      </p:sp>
      <p:sp>
        <p:nvSpPr>
          <p:cNvPr id="568" name="Google Shape;568;p60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69" name="Google Shape;5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2108475"/>
            <a:ext cx="7013949" cy="2716675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0" name="Google Shape;570;p60"/>
          <p:cNvSpPr txBox="1"/>
          <p:nvPr/>
        </p:nvSpPr>
        <p:spPr>
          <a:xfrm>
            <a:off x="7607300" y="1639708"/>
            <a:ext cx="1457100" cy="9102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"/>
                <a:ea typeface="Courier"/>
                <a:cs typeface="Courier"/>
                <a:sym typeface="Courier"/>
              </a:rPr>
              <a:t>layoutSlogan</a:t>
            </a:r>
            <a:r>
              <a:rPr lang="en" sz="1300"/>
              <a:t> é um layout com componentes dentro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571" name="Google Shape;571;p60"/>
          <p:cNvCxnSpPr>
            <a:stCxn id="570" idx="1"/>
          </p:cNvCxnSpPr>
          <p:nvPr/>
        </p:nvCxnSpPr>
        <p:spPr>
          <a:xfrm flipH="1">
            <a:off x="7104800" y="2094808"/>
            <a:ext cx="502500" cy="4029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60"/>
          <p:cNvSpPr/>
          <p:nvPr/>
        </p:nvSpPr>
        <p:spPr>
          <a:xfrm>
            <a:off x="642044" y="2571750"/>
            <a:ext cx="1248900" cy="236400"/>
          </a:xfrm>
          <a:prstGeom prst="roundRect">
            <a:avLst>
              <a:gd name="adj" fmla="val 16667"/>
            </a:avLst>
          </a:prstGeom>
          <a:solidFill>
            <a:srgbClr val="CFE2F3">
              <a:alpha val="41180"/>
            </a:srgbClr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ImageView</a:t>
            </a:r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body" idx="1"/>
          </p:nvPr>
        </p:nvSpPr>
        <p:spPr>
          <a:xfrm>
            <a:off x="311700" y="1017175"/>
            <a:ext cx="8520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O componente ImageView permite inserir imagens na interface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Tipos de Imagens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Não-Vetoriais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Imagem é composta por um conjunto de “pixels”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tamanho/qualidade da imagem depende da densidade de pixels da tela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PNG, GIF, JPG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Vetoriais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Imagem é composta por um conjunto de linhas, quadrados, paths, etc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Qualidade é mantida independente do tamanho, zoom, densidade de pixes, etc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SVG, EPS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Como os apps executam em diferentes telas e dispositivos,</a:t>
            </a:r>
            <a:br>
              <a:rPr lang="en"/>
            </a:br>
            <a:r>
              <a:rPr lang="en"/>
              <a:t>recomenda-se o uso de imagens vetoriais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O Android tem suporte a imagens SVG</a:t>
            </a:r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ImageView</a:t>
            </a:r>
            <a:endParaRPr/>
          </a:p>
        </p:txBody>
      </p:sp>
      <p:sp>
        <p:nvSpPr>
          <p:cNvPr id="585" name="Google Shape;585;p62"/>
          <p:cNvSpPr txBox="1">
            <a:spLocks noGrp="1"/>
          </p:cNvSpPr>
          <p:nvPr>
            <p:ph type="body" idx="1"/>
          </p:nvPr>
        </p:nvSpPr>
        <p:spPr>
          <a:xfrm>
            <a:off x="311700" y="1017175"/>
            <a:ext cx="85206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Para adicionar um SVG no seu app: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Arraste o componente ImageView </a:t>
            </a:r>
            <a:br>
              <a:rPr lang="en"/>
            </a:br>
            <a:r>
              <a:rPr lang="en"/>
              <a:t>para a interface</a:t>
            </a:r>
            <a:endParaRPr/>
          </a:p>
        </p:txBody>
      </p:sp>
      <p:sp>
        <p:nvSpPr>
          <p:cNvPr id="586" name="Google Shape;586;p62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625" y="147075"/>
            <a:ext cx="2686050" cy="1276350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8" name="Google Shape;5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822" y="1303529"/>
            <a:ext cx="2686050" cy="259628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2"/>
          <p:cNvSpPr txBox="1">
            <a:spLocks noGrp="1"/>
          </p:cNvSpPr>
          <p:nvPr>
            <p:ph type="body" idx="1"/>
          </p:nvPr>
        </p:nvSpPr>
        <p:spPr>
          <a:xfrm>
            <a:off x="-69300" y="1702975"/>
            <a:ext cx="51744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Na janela “Pick a Resource”, clique no botão</a:t>
            </a:r>
            <a:br>
              <a:rPr lang="en"/>
            </a:br>
            <a:r>
              <a:rPr lang="en"/>
              <a:t>“+” e, depois na opção “Vector Asset”</a:t>
            </a:r>
            <a:endParaRPr/>
          </a:p>
        </p:txBody>
      </p:sp>
      <p:pic>
        <p:nvPicPr>
          <p:cNvPr id="590" name="Google Shape;59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892" y="2923200"/>
            <a:ext cx="4766625" cy="37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 txBox="1">
            <a:spLocks noGrp="1"/>
          </p:cNvSpPr>
          <p:nvPr>
            <p:ph type="body" idx="1"/>
          </p:nvPr>
        </p:nvSpPr>
        <p:spPr>
          <a:xfrm>
            <a:off x="-297900" y="2541175"/>
            <a:ext cx="3486900" cy="24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Selecione “Local File”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Indique o Path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Por fim, clique em </a:t>
            </a:r>
            <a:br>
              <a:rPr lang="en"/>
            </a:br>
            <a:r>
              <a:rPr lang="en"/>
              <a:t>“Next” → “Finish”, e </a:t>
            </a:r>
            <a:br>
              <a:rPr lang="en"/>
            </a:br>
            <a:r>
              <a:rPr lang="en"/>
              <a:t>selecione a nova </a:t>
            </a:r>
            <a:br>
              <a:rPr lang="en"/>
            </a:br>
            <a:r>
              <a:rPr lang="en"/>
              <a:t>imagem na janela</a:t>
            </a:r>
            <a:br>
              <a:rPr lang="en"/>
            </a:br>
            <a:r>
              <a:rPr lang="en"/>
              <a:t>“Pick a Resource”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2" y="967050"/>
            <a:ext cx="7658100" cy="3974124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7" name="Google Shape;597;p6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23340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ImageView</a:t>
            </a:r>
            <a:endParaRPr/>
          </a:p>
        </p:txBody>
      </p:sp>
      <p:sp>
        <p:nvSpPr>
          <p:cNvPr id="598" name="Google Shape;598;p63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cxnSp>
        <p:nvCxnSpPr>
          <p:cNvPr id="599" name="Google Shape;599;p63"/>
          <p:cNvCxnSpPr>
            <a:stCxn id="600" idx="1"/>
          </p:cNvCxnSpPr>
          <p:nvPr/>
        </p:nvCxnSpPr>
        <p:spPr>
          <a:xfrm flipH="1">
            <a:off x="7358850" y="664051"/>
            <a:ext cx="416100" cy="8316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" name="Google Shape;601;p63"/>
          <p:cNvSpPr txBox="1"/>
          <p:nvPr/>
        </p:nvSpPr>
        <p:spPr>
          <a:xfrm>
            <a:off x="3495465" y="354160"/>
            <a:ext cx="1257600" cy="4674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os alinhamentos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602" name="Google Shape;602;p63"/>
          <p:cNvCxnSpPr>
            <a:stCxn id="601" idx="2"/>
          </p:cNvCxnSpPr>
          <p:nvPr/>
        </p:nvCxnSpPr>
        <p:spPr>
          <a:xfrm flipH="1">
            <a:off x="3181965" y="821560"/>
            <a:ext cx="942300" cy="6672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63"/>
          <p:cNvSpPr txBox="1"/>
          <p:nvPr/>
        </p:nvSpPr>
        <p:spPr>
          <a:xfrm>
            <a:off x="7774950" y="513601"/>
            <a:ext cx="1257600" cy="3009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Ajuste o ID</a:t>
            </a:r>
            <a:endParaRPr sz="130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61"/>
          <p:cNvSpPr txBox="1">
            <a:spLocks noGrp="1"/>
          </p:cNvSpPr>
          <p:nvPr>
            <p:ph type="title"/>
          </p:nvPr>
        </p:nvSpPr>
        <p:spPr>
          <a:xfrm>
            <a:off x="3919538" y="2144725"/>
            <a:ext cx="4778400" cy="19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Challeging</a:t>
            </a:r>
            <a:endParaRPr dirty="0"/>
          </a:p>
        </p:txBody>
      </p:sp>
      <p:pic>
        <p:nvPicPr>
          <p:cNvPr id="1689" name="Google Shape;1689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1833498"/>
            <a:ext cx="1919276" cy="23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HelloToast</a:t>
            </a:r>
            <a:endParaRPr dirty="0"/>
          </a:p>
        </p:txBody>
      </p:sp>
      <p:sp>
        <p:nvSpPr>
          <p:cNvPr id="585" name="Google Shape;585;p62"/>
          <p:cNvSpPr txBox="1">
            <a:spLocks noGrp="1"/>
          </p:cNvSpPr>
          <p:nvPr>
            <p:ph type="body" idx="1"/>
          </p:nvPr>
        </p:nvSpPr>
        <p:spPr>
          <a:xfrm>
            <a:off x="311700" y="1017175"/>
            <a:ext cx="85206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pt-BR" dirty="0"/>
              <a:t>Faça um app </a:t>
            </a:r>
            <a:r>
              <a:rPr lang="pt-BR" dirty="0" err="1"/>
              <a:t>HelloToast</a:t>
            </a:r>
            <a:r>
              <a:rPr lang="pt-BR" dirty="0"/>
              <a:t> com 3 componentes</a:t>
            </a: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dirty="0"/>
              <a:t>2 botões (um de mensagem e um de contagem) e um textview entre os 2 botões com o número de vezes que o botão contagem foi clicado</a:t>
            </a:r>
            <a:endParaRPr dirty="0"/>
          </a:p>
        </p:txBody>
      </p:sp>
      <p:sp>
        <p:nvSpPr>
          <p:cNvPr id="586" name="Google Shape;586;p62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89" name="Google Shape;589;p62"/>
          <p:cNvSpPr txBox="1">
            <a:spLocks noGrp="1"/>
          </p:cNvSpPr>
          <p:nvPr>
            <p:ph type="body" idx="1"/>
          </p:nvPr>
        </p:nvSpPr>
        <p:spPr>
          <a:xfrm>
            <a:off x="-69300" y="1702975"/>
            <a:ext cx="51744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 dirty="0"/>
              <a:t>Desafio 2: deixe seu app responsivo para visão horizontal ou vertical</a:t>
            </a:r>
            <a:endParaRPr dirty="0"/>
          </a:p>
        </p:txBody>
      </p:sp>
      <p:sp>
        <p:nvSpPr>
          <p:cNvPr id="591" name="Google Shape;591;p62"/>
          <p:cNvSpPr txBox="1">
            <a:spLocks noGrp="1"/>
          </p:cNvSpPr>
          <p:nvPr>
            <p:ph type="body" idx="1"/>
          </p:nvPr>
        </p:nvSpPr>
        <p:spPr>
          <a:xfrm>
            <a:off x="-297900" y="2541175"/>
            <a:ext cx="3486900" cy="24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pt-BR" dirty="0"/>
              <a:t>Exemplo:</a:t>
            </a:r>
            <a:endParaRPr dirty="0"/>
          </a:p>
        </p:txBody>
      </p:sp>
      <p:pic>
        <p:nvPicPr>
          <p:cNvPr id="1026" name="Picture 2" descr="The Hello Toast app with a different layout">
            <a:extLst>
              <a:ext uri="{FF2B5EF4-FFF2-40B4-BE49-F238E27FC236}">
                <a16:creationId xmlns:a16="http://schemas.microsoft.com/office/drawing/2014/main" id="{FEC1BB91-6E89-2F7C-6A7F-16A52718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82" y="2022918"/>
            <a:ext cx="3813573" cy="315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6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1702" name="Google Shape;1702;p163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30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Training for Android Developers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http://developer.android.com/training/ </a:t>
            </a:r>
            <a:endParaRPr>
              <a:solidFill>
                <a:srgbClr val="0084D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Android API Guide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http://developer.android.com/guide/components/ </a:t>
            </a:r>
            <a:endParaRPr>
              <a:solidFill>
                <a:srgbClr val="0084D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Android API Reference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>
                <a:solidFill>
                  <a:srgbClr val="0084D1"/>
                </a:solidFill>
              </a:rPr>
              <a:t>http://developer.android.com/reference/ </a:t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1703" name="Google Shape;1703;p163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39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Modo recomendado de desenvolvimento desde 12/2014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Substitui Eclipse ADT</a:t>
            </a:r>
            <a:endParaRPr/>
          </a:p>
          <a:p>
            <a:pPr marL="457200" lvl="0" indent="-355600" algn="l" rtl="0">
              <a:spcBef>
                <a:spcPts val="2500"/>
              </a:spcBef>
              <a:spcAft>
                <a:spcPts val="0"/>
              </a:spcAft>
              <a:buSzPts val="2000"/>
              <a:buChar char="▣"/>
            </a:pPr>
            <a:r>
              <a:rPr lang="en"/>
              <a:t>Contêm: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InteliJ IDE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Android SDK Tools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Android Platform-tools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▢"/>
            </a:pPr>
            <a:r>
              <a:rPr lang="en"/>
              <a:t>Imagem do Sistema Android para o Emulator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11700" y="1093375"/>
            <a:ext cx="85206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▣"/>
            </a:pPr>
            <a:r>
              <a:rPr lang="en">
                <a:solidFill>
                  <a:srgbClr val="0084D1"/>
                </a:solidFill>
              </a:rPr>
              <a:t>https://developer.android.com/studio/</a:t>
            </a:r>
            <a:endParaRPr>
              <a:solidFill>
                <a:srgbClr val="0084D1"/>
              </a:solidFill>
            </a:endParaRPr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38" y="1747075"/>
            <a:ext cx="7009931" cy="2925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Instalação (Linux)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7415183" y="481808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1159950" y="1111250"/>
            <a:ext cx="6824100" cy="1137900"/>
          </a:xfrm>
          <a:prstGeom prst="rect">
            <a:avLst/>
          </a:prstGeom>
          <a:solidFill>
            <a:srgbClr val="F9FCDC"/>
          </a:solidFill>
          <a:ln w="1835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00" tIns="54000" rIns="99000" bIns="5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rgbClr val="006600"/>
                </a:solidFill>
                <a:latin typeface="Courier"/>
                <a:ea typeface="Courier"/>
                <a:cs typeface="Courier"/>
                <a:sym typeface="Courier"/>
              </a:rPr>
              <a:t>$ 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tar -xvf android-studio-xxxx.x.x.xx-linux.tar.gz</a:t>
            </a:r>
            <a:endParaRPr sz="1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rgbClr val="006600"/>
                </a:solidFill>
                <a:latin typeface="Courier"/>
                <a:ea typeface="Courier"/>
                <a:cs typeface="Courier"/>
                <a:sym typeface="Courier"/>
              </a:rPr>
              <a:t>$ 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cd android-studio/bin/</a:t>
            </a:r>
            <a:endParaRPr sz="1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solidFill>
                  <a:srgbClr val="006600"/>
                </a:solidFill>
                <a:latin typeface="Courier"/>
                <a:ea typeface="Courier"/>
                <a:cs typeface="Courier"/>
                <a:sym typeface="Courier"/>
              </a:rPr>
              <a:t>$ </a:t>
            </a:r>
            <a:r>
              <a:rPr lang="en" sz="1200">
                <a:latin typeface="Courier"/>
                <a:ea typeface="Courier"/>
                <a:cs typeface="Courier"/>
                <a:sym typeface="Courier"/>
              </a:rPr>
              <a:t>./studio.sh</a:t>
            </a:r>
            <a:endParaRPr sz="1200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D265C"/>
                </a:solidFill>
                <a:latin typeface="Courier"/>
                <a:ea typeface="Courier"/>
                <a:cs typeface="Courier"/>
                <a:sym typeface="Courier"/>
              </a:rPr>
              <a:t>	→ Na primeira execução, serão baixados e instalados componentes</a:t>
            </a:r>
            <a:endParaRPr sz="1200">
              <a:solidFill>
                <a:srgbClr val="8D265C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8D265C"/>
                </a:solidFill>
                <a:latin typeface="Courier"/>
                <a:ea typeface="Courier"/>
                <a:cs typeface="Courier"/>
                <a:sym typeface="Courier"/>
              </a:rPr>
              <a:t>	→ No total, serão baixados aproximadamente 1.6GB</a:t>
            </a:r>
            <a:endParaRPr sz="1200">
              <a:solidFill>
                <a:srgbClr val="8D265C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" y="2438669"/>
            <a:ext cx="3534073" cy="26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490" y="2436520"/>
            <a:ext cx="3529583" cy="267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0514" y="2436520"/>
            <a:ext cx="3529583" cy="267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4537" y="2436520"/>
            <a:ext cx="3529583" cy="267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8560" y="2436520"/>
            <a:ext cx="3529583" cy="267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Tela Inicial, Novo App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7415183" y="48251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449" y="1050150"/>
            <a:ext cx="5773100" cy="4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3013</Words>
  <Application>Microsoft Office PowerPoint</Application>
  <PresentationFormat>Apresentação na tela (16:9)</PresentationFormat>
  <Paragraphs>467</Paragraphs>
  <Slides>57</Slides>
  <Notes>57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0" baseType="lpstr">
      <vt:lpstr>Arial</vt:lpstr>
      <vt:lpstr>Courier</vt:lpstr>
      <vt:lpstr>Simple Light</vt:lpstr>
      <vt:lpstr>Apresentação do PowerPoint</vt:lpstr>
      <vt:lpstr>Android</vt:lpstr>
      <vt:lpstr>Desenvolvimento</vt:lpstr>
      <vt:lpstr>Sumário</vt:lpstr>
      <vt:lpstr>Apresentação do PowerPoint</vt:lpstr>
      <vt:lpstr>Android Studio</vt:lpstr>
      <vt:lpstr>Download</vt:lpstr>
      <vt:lpstr>Instalação (Linux)</vt:lpstr>
      <vt:lpstr>Tela Inicial, Novo App</vt:lpstr>
      <vt:lpstr>Novo App</vt:lpstr>
      <vt:lpstr>Novo App</vt:lpstr>
      <vt:lpstr>Android Studio</vt:lpstr>
      <vt:lpstr>Apresentação do PowerPoint</vt:lpstr>
      <vt:lpstr>Apresentação do PowerPoint</vt:lpstr>
      <vt:lpstr>Apresentação do PowerPoint</vt:lpstr>
      <vt:lpstr>Apresentação do PowerPoint</vt:lpstr>
      <vt:lpstr>AVD - Android Virtual Device</vt:lpstr>
      <vt:lpstr>AVD - Android Virtual Device</vt:lpstr>
      <vt:lpstr>AVD - Android Virtual Device</vt:lpstr>
      <vt:lpstr>AVD - Android Virtual Device</vt:lpstr>
      <vt:lpstr>AVD - Android Virtual Device</vt:lpstr>
      <vt:lpstr>AVD - Android Virtual Device</vt:lpstr>
      <vt:lpstr>AVD - Android Virtual Device</vt:lpstr>
      <vt:lpstr>Executando o App no AVD</vt:lpstr>
      <vt:lpstr>Executando no Celular</vt:lpstr>
      <vt:lpstr>Executando no Celular</vt:lpstr>
      <vt:lpstr>Apresentação do PowerPoint</vt:lpstr>
      <vt:lpstr>Mude o Hello World</vt:lpstr>
      <vt:lpstr>Apresentação do PowerPoint</vt:lpstr>
      <vt:lpstr>Modelo MVC</vt:lpstr>
      <vt:lpstr>Modelo MVC</vt:lpstr>
      <vt:lpstr>Interface Gráfica</vt:lpstr>
      <vt:lpstr>Design e Text</vt:lpstr>
      <vt:lpstr>Layouts</vt:lpstr>
      <vt:lpstr>Constraint Layout</vt:lpstr>
      <vt:lpstr>ConstraintLayout</vt:lpstr>
      <vt:lpstr>Recursos (Resources)</vt:lpstr>
      <vt:lpstr>Recursos (Resources)</vt:lpstr>
      <vt:lpstr>Componentes</vt:lpstr>
      <vt:lpstr>TextView</vt:lpstr>
      <vt:lpstr>TextView</vt:lpstr>
      <vt:lpstr>EditText</vt:lpstr>
      <vt:lpstr>EditText</vt:lpstr>
      <vt:lpstr>CheckBox</vt:lpstr>
      <vt:lpstr>CheckBox</vt:lpstr>
      <vt:lpstr>Button</vt:lpstr>
      <vt:lpstr>Button</vt:lpstr>
      <vt:lpstr>Mudando as Cores</vt:lpstr>
      <vt:lpstr>Mudando as Cores</vt:lpstr>
      <vt:lpstr>Mudando as Cores</vt:lpstr>
      <vt:lpstr>Layout dentro de Layout</vt:lpstr>
      <vt:lpstr>ImageView</vt:lpstr>
      <vt:lpstr>ImageView</vt:lpstr>
      <vt:lpstr>ImageView</vt:lpstr>
      <vt:lpstr>Challeging</vt:lpstr>
      <vt:lpstr>HelloToast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Soares</dc:creator>
  <cp:lastModifiedBy>Diogo Soares</cp:lastModifiedBy>
  <cp:revision>3</cp:revision>
  <dcterms:modified xsi:type="dcterms:W3CDTF">2023-09-18T22:20:13Z</dcterms:modified>
</cp:coreProperties>
</file>